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97" d="100"/>
          <a:sy n="97" d="100"/>
        </p:scale>
        <p:origin x="1476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3300" y="817209"/>
            <a:ext cx="8336280" cy="2260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7195" y="330850"/>
            <a:ext cx="4570265" cy="314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7300" y="2959105"/>
            <a:ext cx="4832350" cy="2113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T Supermolot Regular"/>
                <a:cs typeface="TT Supermolot 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ergy-transitions.org/publications/making-clean-hydrogen-possible" TargetMode="External"/><Relationship Id="rId2" Type="http://schemas.openxmlformats.org/officeDocument/2006/relationships/hyperlink" Target="http://www.irena.org/Publications/2023/Dec/Water-for-hydrogen-production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65"/>
            <a:ext cx="10692130" cy="7559040"/>
          </a:xfrm>
          <a:custGeom>
            <a:avLst/>
            <a:gdLst/>
            <a:ahLst/>
            <a:cxnLst/>
            <a:rect l="l" t="t" r="r" b="b"/>
            <a:pathLst>
              <a:path w="10692130" h="7559040">
                <a:moveTo>
                  <a:pt x="10692003" y="0"/>
                </a:moveTo>
                <a:lnTo>
                  <a:pt x="0" y="0"/>
                </a:lnTo>
                <a:lnTo>
                  <a:pt x="0" y="7559040"/>
                </a:lnTo>
                <a:lnTo>
                  <a:pt x="10692003" y="7559040"/>
                </a:lnTo>
                <a:lnTo>
                  <a:pt x="1069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84000" y="1121054"/>
            <a:ext cx="9108000" cy="643895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47240" y="3818895"/>
            <a:ext cx="5494020" cy="145415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000" spc="-4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EDUKACYJNY:</a:t>
            </a:r>
            <a:r>
              <a:rPr sz="1000" spc="7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zaawansowany</a:t>
            </a:r>
            <a:endParaRPr sz="1600">
              <a:latin typeface="TT Supermolot Regular"/>
              <a:cs typeface="TT Supermolot Regular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GRUPA</a:t>
            </a:r>
            <a:r>
              <a:rPr sz="10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DOCELOWA:</a:t>
            </a:r>
            <a:r>
              <a:rPr sz="1000" spc="13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uczniowie</a:t>
            </a:r>
            <a:r>
              <a:rPr sz="16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szkół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ponadpodstawowych</a:t>
            </a:r>
            <a:r>
              <a:rPr sz="1600" spc="-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(15-19 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lat)</a:t>
            </a:r>
            <a:endParaRPr sz="1600">
              <a:latin typeface="TT Supermolot Regular"/>
              <a:cs typeface="TT Supermolot Regular"/>
            </a:endParaRPr>
          </a:p>
          <a:p>
            <a:pPr marL="12700" marR="1442720">
              <a:lnSpc>
                <a:spcPct val="117200"/>
              </a:lnSpc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CZAS</a:t>
            </a:r>
            <a:r>
              <a:rPr sz="1000" spc="-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ZAJĘĆ:</a:t>
            </a:r>
            <a:r>
              <a:rPr sz="1000" spc="1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45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minut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(jednostka</a:t>
            </a:r>
            <a:r>
              <a:rPr sz="16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lekcyjna) </a:t>
            </a: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PRZEDMIOT:</a:t>
            </a:r>
            <a:r>
              <a:rPr sz="1000" spc="114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fizyka,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chemia,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inne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zajęcia</a:t>
            </a:r>
            <a:r>
              <a:rPr sz="16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związane </a:t>
            </a:r>
            <a:r>
              <a:rPr sz="16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 tematyką energetyki i </a:t>
            </a:r>
            <a:r>
              <a:rPr sz="16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infrastruktury</a:t>
            </a:r>
            <a:endParaRPr sz="16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dirty="0">
                <a:solidFill>
                  <a:srgbClr val="FFFFFF"/>
                </a:solidFill>
              </a:rPr>
              <a:t>Scenariusz</a:t>
            </a:r>
            <a:r>
              <a:rPr sz="1900" spc="-60" dirty="0">
                <a:solidFill>
                  <a:srgbClr val="FFFFFF"/>
                </a:solidFill>
              </a:rPr>
              <a:t> </a:t>
            </a:r>
            <a:r>
              <a:rPr sz="1900" dirty="0">
                <a:solidFill>
                  <a:srgbClr val="FFFFFF"/>
                </a:solidFill>
              </a:rPr>
              <a:t>zajęć</a:t>
            </a:r>
            <a:r>
              <a:rPr sz="1900" spc="-55" dirty="0">
                <a:solidFill>
                  <a:srgbClr val="FFFFFF"/>
                </a:solidFill>
              </a:rPr>
              <a:t> </a:t>
            </a:r>
            <a:r>
              <a:rPr sz="1900" dirty="0">
                <a:solidFill>
                  <a:srgbClr val="FFFFFF"/>
                </a:solidFill>
              </a:rPr>
              <a:t>lekcyjnych</a:t>
            </a:r>
            <a:r>
              <a:rPr sz="1900" spc="-55" dirty="0">
                <a:solidFill>
                  <a:srgbClr val="FFFFFF"/>
                </a:solidFill>
              </a:rPr>
              <a:t> </a:t>
            </a:r>
            <a:r>
              <a:rPr sz="1900" dirty="0">
                <a:solidFill>
                  <a:srgbClr val="FFFFFF"/>
                </a:solidFill>
              </a:rPr>
              <a:t>nr</a:t>
            </a:r>
            <a:r>
              <a:rPr sz="1900" spc="-55" dirty="0">
                <a:solidFill>
                  <a:srgbClr val="FFFFFF"/>
                </a:solidFill>
              </a:rPr>
              <a:t> </a:t>
            </a:r>
            <a:r>
              <a:rPr sz="1900" spc="-50" dirty="0">
                <a:solidFill>
                  <a:srgbClr val="FFFFFF"/>
                </a:solidFill>
              </a:rPr>
              <a:t>2</a:t>
            </a:r>
            <a:endParaRPr sz="1900"/>
          </a:p>
        </p:txBody>
      </p:sp>
      <p:sp>
        <p:nvSpPr>
          <p:cNvPr id="6" name="object 6"/>
          <p:cNvSpPr txBox="1"/>
          <p:nvPr/>
        </p:nvSpPr>
        <p:spPr>
          <a:xfrm>
            <a:off x="347300" y="876911"/>
            <a:ext cx="5445760" cy="249809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000" dirty="0">
                <a:solidFill>
                  <a:srgbClr val="FFFFFF"/>
                </a:solidFill>
                <a:latin typeface="TT Supermolot Bold"/>
                <a:cs typeface="TT Supermolot Bold"/>
              </a:rPr>
              <a:t>TEMAT </a:t>
            </a:r>
            <a:r>
              <a:rPr sz="10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LEKCJI:</a:t>
            </a:r>
            <a:endParaRPr sz="1000">
              <a:latin typeface="TT Supermolot Bold"/>
              <a:cs typeface="TT Supermolot Bold"/>
            </a:endParaRPr>
          </a:p>
          <a:p>
            <a:pPr>
              <a:lnSpc>
                <a:spcPct val="100000"/>
              </a:lnSpc>
              <a:spcBef>
                <a:spcPts val="955"/>
              </a:spcBef>
            </a:pPr>
            <a:endParaRPr sz="1000">
              <a:latin typeface="TT Supermolot Bold"/>
              <a:cs typeface="TT Supermolot Bold"/>
            </a:endParaRPr>
          </a:p>
          <a:p>
            <a:pPr marL="12700" marR="5080">
              <a:lnSpc>
                <a:spcPts val="8000"/>
              </a:lnSpc>
            </a:pPr>
            <a:r>
              <a:rPr sz="8000" spc="-10" dirty="0">
                <a:solidFill>
                  <a:srgbClr val="3A9BDC"/>
                </a:solidFill>
                <a:latin typeface="TT Supermolot Regular"/>
                <a:cs typeface="TT Supermolot Regular"/>
              </a:rPr>
              <a:t>Gospodarka wodorowa</a:t>
            </a:r>
            <a:endParaRPr sz="8000">
              <a:latin typeface="TT Supermolot Regular"/>
              <a:cs typeface="TT Supermolot Regular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5" y="752505"/>
            <a:ext cx="6363335" cy="0"/>
          </a:xfrm>
          <a:custGeom>
            <a:avLst/>
            <a:gdLst/>
            <a:ahLst/>
            <a:cxnLst/>
            <a:rect l="l" t="t" r="r" b="b"/>
            <a:pathLst>
              <a:path w="6363334">
                <a:moveTo>
                  <a:pt x="636300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359995" y="3708005"/>
            <a:ext cx="6363335" cy="3471545"/>
            <a:chOff x="359995" y="3708005"/>
            <a:chExt cx="6363335" cy="3471545"/>
          </a:xfrm>
        </p:grpSpPr>
        <p:sp>
          <p:nvSpPr>
            <p:cNvPr id="9" name="object 9"/>
            <p:cNvSpPr/>
            <p:nvPr/>
          </p:nvSpPr>
          <p:spPr>
            <a:xfrm>
              <a:off x="359995" y="3714355"/>
              <a:ext cx="6363335" cy="0"/>
            </a:xfrm>
            <a:custGeom>
              <a:avLst/>
              <a:gdLst/>
              <a:ahLst/>
              <a:cxnLst/>
              <a:rect l="l" t="t" r="r" b="b"/>
              <a:pathLst>
                <a:path w="6363334">
                  <a:moveTo>
                    <a:pt x="6363004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59995" y="5612293"/>
              <a:ext cx="6363335" cy="0"/>
            </a:xfrm>
            <a:custGeom>
              <a:avLst/>
              <a:gdLst/>
              <a:ahLst/>
              <a:cxnLst/>
              <a:rect l="l" t="t" r="r" b="b"/>
              <a:pathLst>
                <a:path w="6363334">
                  <a:moveTo>
                    <a:pt x="6363004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42765" y="6068002"/>
              <a:ext cx="427012" cy="10242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35683" y="6211112"/>
              <a:ext cx="371071" cy="101714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47833" y="6211112"/>
              <a:ext cx="422071" cy="134428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29681" y="6121812"/>
              <a:ext cx="161062" cy="151389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144435" y="6027965"/>
              <a:ext cx="330835" cy="356235"/>
            </a:xfrm>
            <a:custGeom>
              <a:avLst/>
              <a:gdLst/>
              <a:ahLst/>
              <a:cxnLst/>
              <a:rect l="l" t="t" r="r" b="b"/>
              <a:pathLst>
                <a:path w="330834" h="356235">
                  <a:moveTo>
                    <a:pt x="273646" y="58928"/>
                  </a:moveTo>
                  <a:lnTo>
                    <a:pt x="262445" y="23228"/>
                  </a:lnTo>
                  <a:lnTo>
                    <a:pt x="262445" y="56654"/>
                  </a:lnTo>
                  <a:lnTo>
                    <a:pt x="216293" y="71475"/>
                  </a:lnTo>
                  <a:lnTo>
                    <a:pt x="213347" y="62141"/>
                  </a:lnTo>
                  <a:lnTo>
                    <a:pt x="243713" y="52260"/>
                  </a:lnTo>
                  <a:lnTo>
                    <a:pt x="225577" y="42418"/>
                  </a:lnTo>
                  <a:lnTo>
                    <a:pt x="217919" y="39573"/>
                  </a:lnTo>
                  <a:lnTo>
                    <a:pt x="206349" y="35280"/>
                  </a:lnTo>
                  <a:lnTo>
                    <a:pt x="186309" y="30937"/>
                  </a:lnTo>
                  <a:lnTo>
                    <a:pt x="165773" y="29489"/>
                  </a:lnTo>
                  <a:lnTo>
                    <a:pt x="125996" y="35039"/>
                  </a:lnTo>
                  <a:lnTo>
                    <a:pt x="89839" y="50901"/>
                  </a:lnTo>
                  <a:lnTo>
                    <a:pt x="59220" y="75933"/>
                  </a:lnTo>
                  <a:lnTo>
                    <a:pt x="36042" y="108953"/>
                  </a:lnTo>
                  <a:lnTo>
                    <a:pt x="22656" y="147078"/>
                  </a:lnTo>
                  <a:lnTo>
                    <a:pt x="20104" y="186016"/>
                  </a:lnTo>
                  <a:lnTo>
                    <a:pt x="20053" y="186715"/>
                  </a:lnTo>
                  <a:lnTo>
                    <a:pt x="28067" y="225602"/>
                  </a:lnTo>
                  <a:lnTo>
                    <a:pt x="46545" y="261505"/>
                  </a:lnTo>
                  <a:lnTo>
                    <a:pt x="38646" y="267182"/>
                  </a:lnTo>
                  <a:lnTo>
                    <a:pt x="26263" y="246418"/>
                  </a:lnTo>
                  <a:lnTo>
                    <a:pt x="17272" y="224116"/>
                  </a:lnTo>
                  <a:lnTo>
                    <a:pt x="11811" y="200685"/>
                  </a:lnTo>
                  <a:lnTo>
                    <a:pt x="10007" y="176542"/>
                  </a:lnTo>
                  <a:lnTo>
                    <a:pt x="15544" y="134950"/>
                  </a:lnTo>
                  <a:lnTo>
                    <a:pt x="31496" y="96951"/>
                  </a:lnTo>
                  <a:lnTo>
                    <a:pt x="56642" y="64579"/>
                  </a:lnTo>
                  <a:lnTo>
                    <a:pt x="90144" y="39370"/>
                  </a:lnTo>
                  <a:lnTo>
                    <a:pt x="128955" y="24104"/>
                  </a:lnTo>
                  <a:lnTo>
                    <a:pt x="169684" y="19735"/>
                  </a:lnTo>
                  <a:lnTo>
                    <a:pt x="210134" y="26212"/>
                  </a:lnTo>
                  <a:lnTo>
                    <a:pt x="248119" y="43472"/>
                  </a:lnTo>
                  <a:lnTo>
                    <a:pt x="241757" y="23228"/>
                  </a:lnTo>
                  <a:lnTo>
                    <a:pt x="238556" y="13055"/>
                  </a:lnTo>
                  <a:lnTo>
                    <a:pt x="247827" y="10083"/>
                  </a:lnTo>
                  <a:lnTo>
                    <a:pt x="262445" y="56654"/>
                  </a:lnTo>
                  <a:lnTo>
                    <a:pt x="262445" y="23228"/>
                  </a:lnTo>
                  <a:lnTo>
                    <a:pt x="258597" y="10947"/>
                  </a:lnTo>
                  <a:lnTo>
                    <a:pt x="258546" y="10782"/>
                  </a:lnTo>
                  <a:lnTo>
                    <a:pt x="258445" y="10464"/>
                  </a:lnTo>
                  <a:lnTo>
                    <a:pt x="249428" y="0"/>
                  </a:lnTo>
                  <a:lnTo>
                    <a:pt x="246811" y="0"/>
                  </a:lnTo>
                  <a:lnTo>
                    <a:pt x="245795" y="165"/>
                  </a:lnTo>
                  <a:lnTo>
                    <a:pt x="230263" y="5130"/>
                  </a:lnTo>
                  <a:lnTo>
                    <a:pt x="227507" y="10464"/>
                  </a:lnTo>
                  <a:lnTo>
                    <a:pt x="227406" y="10947"/>
                  </a:lnTo>
                  <a:lnTo>
                    <a:pt x="231254" y="23228"/>
                  </a:lnTo>
                  <a:lnTo>
                    <a:pt x="221932" y="19735"/>
                  </a:lnTo>
                  <a:lnTo>
                    <a:pt x="215493" y="17310"/>
                  </a:lnTo>
                  <a:lnTo>
                    <a:pt x="199224" y="13055"/>
                  </a:lnTo>
                  <a:lnTo>
                    <a:pt x="182575" y="10464"/>
                  </a:lnTo>
                  <a:lnTo>
                    <a:pt x="165671" y="9601"/>
                  </a:lnTo>
                  <a:lnTo>
                    <a:pt x="144716" y="10947"/>
                  </a:lnTo>
                  <a:lnTo>
                    <a:pt x="104254" y="21501"/>
                  </a:lnTo>
                  <a:lnTo>
                    <a:pt x="49745" y="57251"/>
                  </a:lnTo>
                  <a:lnTo>
                    <a:pt x="22885" y="91846"/>
                  </a:lnTo>
                  <a:lnTo>
                    <a:pt x="5905" y="132283"/>
                  </a:lnTo>
                  <a:lnTo>
                    <a:pt x="0" y="176542"/>
                  </a:lnTo>
                  <a:lnTo>
                    <a:pt x="1790" y="200685"/>
                  </a:lnTo>
                  <a:lnTo>
                    <a:pt x="1905" y="202298"/>
                  </a:lnTo>
                  <a:lnTo>
                    <a:pt x="17259" y="250888"/>
                  </a:lnTo>
                  <a:lnTo>
                    <a:pt x="37833" y="277253"/>
                  </a:lnTo>
                  <a:lnTo>
                    <a:pt x="40716" y="277253"/>
                  </a:lnTo>
                  <a:lnTo>
                    <a:pt x="42506" y="276682"/>
                  </a:lnTo>
                  <a:lnTo>
                    <a:pt x="42633" y="276682"/>
                  </a:lnTo>
                  <a:lnTo>
                    <a:pt x="55854" y="267182"/>
                  </a:lnTo>
                  <a:lnTo>
                    <a:pt x="56845" y="266471"/>
                  </a:lnTo>
                  <a:lnTo>
                    <a:pt x="57899" y="260210"/>
                  </a:lnTo>
                  <a:lnTo>
                    <a:pt x="54711" y="255676"/>
                  </a:lnTo>
                  <a:lnTo>
                    <a:pt x="37426" y="222186"/>
                  </a:lnTo>
                  <a:lnTo>
                    <a:pt x="29946" y="186016"/>
                  </a:lnTo>
                  <a:lnTo>
                    <a:pt x="32410" y="149148"/>
                  </a:lnTo>
                  <a:lnTo>
                    <a:pt x="66522" y="82765"/>
                  </a:lnTo>
                  <a:lnTo>
                    <a:pt x="128714" y="44716"/>
                  </a:lnTo>
                  <a:lnTo>
                    <a:pt x="165963" y="39573"/>
                  </a:lnTo>
                  <a:lnTo>
                    <a:pt x="179349" y="40246"/>
                  </a:lnTo>
                  <a:lnTo>
                    <a:pt x="192544" y="42227"/>
                  </a:lnTo>
                  <a:lnTo>
                    <a:pt x="205435" y="45504"/>
                  </a:lnTo>
                  <a:lnTo>
                    <a:pt x="217957" y="50050"/>
                  </a:lnTo>
                  <a:lnTo>
                    <a:pt x="205028" y="54267"/>
                  </a:lnTo>
                  <a:lnTo>
                    <a:pt x="202145" y="59905"/>
                  </a:lnTo>
                  <a:lnTo>
                    <a:pt x="207556" y="77076"/>
                  </a:lnTo>
                  <a:lnTo>
                    <a:pt x="209334" y="79197"/>
                  </a:lnTo>
                  <a:lnTo>
                    <a:pt x="213131" y="81178"/>
                  </a:lnTo>
                  <a:lnTo>
                    <a:pt x="214706" y="81559"/>
                  </a:lnTo>
                  <a:lnTo>
                    <a:pt x="217309" y="81559"/>
                  </a:lnTo>
                  <a:lnTo>
                    <a:pt x="218338" y="81394"/>
                  </a:lnTo>
                  <a:lnTo>
                    <a:pt x="249237" y="71475"/>
                  </a:lnTo>
                  <a:lnTo>
                    <a:pt x="270738" y="64579"/>
                  </a:lnTo>
                  <a:lnTo>
                    <a:pt x="273646" y="58928"/>
                  </a:lnTo>
                  <a:close/>
                </a:path>
                <a:path w="330834" h="356235">
                  <a:moveTo>
                    <a:pt x="330809" y="165100"/>
                  </a:moveTo>
                  <a:lnTo>
                    <a:pt x="322021" y="121272"/>
                  </a:lnTo>
                  <a:lnTo>
                    <a:pt x="321043" y="119354"/>
                  </a:lnTo>
                  <a:lnTo>
                    <a:pt x="321043" y="165544"/>
                  </a:lnTo>
                  <a:lnTo>
                    <a:pt x="318401" y="207225"/>
                  </a:lnTo>
                  <a:lnTo>
                    <a:pt x="304787" y="247015"/>
                  </a:lnTo>
                  <a:lnTo>
                    <a:pt x="280377" y="282575"/>
                  </a:lnTo>
                  <a:lnTo>
                    <a:pt x="275424" y="286689"/>
                  </a:lnTo>
                  <a:lnTo>
                    <a:pt x="275272" y="286689"/>
                  </a:lnTo>
                  <a:lnTo>
                    <a:pt x="275272" y="286816"/>
                  </a:lnTo>
                  <a:lnTo>
                    <a:pt x="247269" y="310095"/>
                  </a:lnTo>
                  <a:lnTo>
                    <a:pt x="209042" y="327126"/>
                  </a:lnTo>
                  <a:lnTo>
                    <a:pt x="168021" y="333324"/>
                  </a:lnTo>
                  <a:lnTo>
                    <a:pt x="145681" y="330631"/>
                  </a:lnTo>
                  <a:lnTo>
                    <a:pt x="126517" y="328320"/>
                  </a:lnTo>
                  <a:lnTo>
                    <a:pt x="87122" y="311899"/>
                  </a:lnTo>
                  <a:lnTo>
                    <a:pt x="86880" y="311899"/>
                  </a:lnTo>
                  <a:lnTo>
                    <a:pt x="94996" y="343496"/>
                  </a:lnTo>
                  <a:lnTo>
                    <a:pt x="85585" y="345973"/>
                  </a:lnTo>
                  <a:lnTo>
                    <a:pt x="73621" y="298919"/>
                  </a:lnTo>
                  <a:lnTo>
                    <a:pt x="73558" y="298653"/>
                  </a:lnTo>
                  <a:lnTo>
                    <a:pt x="120357" y="286689"/>
                  </a:lnTo>
                  <a:lnTo>
                    <a:pt x="122720" y="295770"/>
                  </a:lnTo>
                  <a:lnTo>
                    <a:pt x="122821" y="296164"/>
                  </a:lnTo>
                  <a:lnTo>
                    <a:pt x="122656" y="296164"/>
                  </a:lnTo>
                  <a:lnTo>
                    <a:pt x="92697" y="303987"/>
                  </a:lnTo>
                  <a:lnTo>
                    <a:pt x="139560" y="321373"/>
                  </a:lnTo>
                  <a:lnTo>
                    <a:pt x="188175" y="322033"/>
                  </a:lnTo>
                  <a:lnTo>
                    <a:pt x="213118" y="313702"/>
                  </a:lnTo>
                  <a:lnTo>
                    <a:pt x="234327" y="306616"/>
                  </a:lnTo>
                  <a:lnTo>
                    <a:pt x="259664" y="286816"/>
                  </a:lnTo>
                  <a:lnTo>
                    <a:pt x="275272" y="286816"/>
                  </a:lnTo>
                  <a:lnTo>
                    <a:pt x="275272" y="286689"/>
                  </a:lnTo>
                  <a:lnTo>
                    <a:pt x="259829" y="286689"/>
                  </a:lnTo>
                  <a:lnTo>
                    <a:pt x="273786" y="275780"/>
                  </a:lnTo>
                  <a:lnTo>
                    <a:pt x="300647" y="233375"/>
                  </a:lnTo>
                  <a:lnTo>
                    <a:pt x="311645" y="185674"/>
                  </a:lnTo>
                  <a:lnTo>
                    <a:pt x="306514" y="136982"/>
                  </a:lnTo>
                  <a:lnTo>
                    <a:pt x="285000" y="91579"/>
                  </a:lnTo>
                  <a:lnTo>
                    <a:pt x="292862" y="85928"/>
                  </a:lnTo>
                  <a:lnTo>
                    <a:pt x="312585" y="124320"/>
                  </a:lnTo>
                  <a:lnTo>
                    <a:pt x="320954" y="165100"/>
                  </a:lnTo>
                  <a:lnTo>
                    <a:pt x="321043" y="165544"/>
                  </a:lnTo>
                  <a:lnTo>
                    <a:pt x="321043" y="119354"/>
                  </a:lnTo>
                  <a:lnTo>
                    <a:pt x="304088" y="85928"/>
                  </a:lnTo>
                  <a:lnTo>
                    <a:pt x="301383" y="80594"/>
                  </a:lnTo>
                  <a:lnTo>
                    <a:pt x="299580" y="77673"/>
                  </a:lnTo>
                  <a:lnTo>
                    <a:pt x="296379" y="75819"/>
                  </a:lnTo>
                  <a:lnTo>
                    <a:pt x="290474" y="75819"/>
                  </a:lnTo>
                  <a:lnTo>
                    <a:pt x="288226" y="76669"/>
                  </a:lnTo>
                  <a:lnTo>
                    <a:pt x="286461" y="78143"/>
                  </a:lnTo>
                  <a:lnTo>
                    <a:pt x="274713" y="86601"/>
                  </a:lnTo>
                  <a:lnTo>
                    <a:pt x="273659" y="92875"/>
                  </a:lnTo>
                  <a:lnTo>
                    <a:pt x="276847" y="97409"/>
                  </a:lnTo>
                  <a:lnTo>
                    <a:pt x="296722" y="139585"/>
                  </a:lnTo>
                  <a:lnTo>
                    <a:pt x="301434" y="185051"/>
                  </a:lnTo>
                  <a:lnTo>
                    <a:pt x="291236" y="229590"/>
                  </a:lnTo>
                  <a:lnTo>
                    <a:pt x="266395" y="268998"/>
                  </a:lnTo>
                  <a:lnTo>
                    <a:pt x="246621" y="286689"/>
                  </a:lnTo>
                  <a:lnTo>
                    <a:pt x="246468" y="286689"/>
                  </a:lnTo>
                  <a:lnTo>
                    <a:pt x="246468" y="286816"/>
                  </a:lnTo>
                  <a:lnTo>
                    <a:pt x="245198" y="287959"/>
                  </a:lnTo>
                  <a:lnTo>
                    <a:pt x="220776" y="302006"/>
                  </a:lnTo>
                  <a:lnTo>
                    <a:pt x="194017" y="310718"/>
                  </a:lnTo>
                  <a:lnTo>
                    <a:pt x="165798" y="313702"/>
                  </a:lnTo>
                  <a:lnTo>
                    <a:pt x="154800" y="313245"/>
                  </a:lnTo>
                  <a:lnTo>
                    <a:pt x="143903" y="311899"/>
                  </a:lnTo>
                  <a:lnTo>
                    <a:pt x="133146" y="309676"/>
                  </a:lnTo>
                  <a:lnTo>
                    <a:pt x="122707" y="306616"/>
                  </a:lnTo>
                  <a:lnTo>
                    <a:pt x="122516" y="306616"/>
                  </a:lnTo>
                  <a:lnTo>
                    <a:pt x="127889" y="305219"/>
                  </a:lnTo>
                  <a:lnTo>
                    <a:pt x="130086" y="303542"/>
                  </a:lnTo>
                  <a:lnTo>
                    <a:pt x="132778" y="298919"/>
                  </a:lnTo>
                  <a:lnTo>
                    <a:pt x="133096" y="296570"/>
                  </a:lnTo>
                  <a:lnTo>
                    <a:pt x="133057" y="295770"/>
                  </a:lnTo>
                  <a:lnTo>
                    <a:pt x="130721" y="286816"/>
                  </a:lnTo>
                  <a:lnTo>
                    <a:pt x="246468" y="286816"/>
                  </a:lnTo>
                  <a:lnTo>
                    <a:pt x="246468" y="286689"/>
                  </a:lnTo>
                  <a:lnTo>
                    <a:pt x="130695" y="286689"/>
                  </a:lnTo>
                  <a:lnTo>
                    <a:pt x="128854" y="279615"/>
                  </a:lnTo>
                  <a:lnTo>
                    <a:pt x="124942" y="276720"/>
                  </a:lnTo>
                  <a:lnTo>
                    <a:pt x="118732" y="276720"/>
                  </a:lnTo>
                  <a:lnTo>
                    <a:pt x="78930" y="286816"/>
                  </a:lnTo>
                  <a:lnTo>
                    <a:pt x="65709" y="290309"/>
                  </a:lnTo>
                  <a:lnTo>
                    <a:pt x="62509" y="295770"/>
                  </a:lnTo>
                  <a:lnTo>
                    <a:pt x="76542" y="351066"/>
                  </a:lnTo>
                  <a:lnTo>
                    <a:pt x="78206" y="353288"/>
                  </a:lnTo>
                  <a:lnTo>
                    <a:pt x="82054" y="355574"/>
                  </a:lnTo>
                  <a:lnTo>
                    <a:pt x="83807" y="356044"/>
                  </a:lnTo>
                  <a:lnTo>
                    <a:pt x="86855" y="356044"/>
                  </a:lnTo>
                  <a:lnTo>
                    <a:pt x="102857" y="351840"/>
                  </a:lnTo>
                  <a:lnTo>
                    <a:pt x="106070" y="346354"/>
                  </a:lnTo>
                  <a:lnTo>
                    <a:pt x="105968" y="345973"/>
                  </a:lnTo>
                  <a:lnTo>
                    <a:pt x="102031" y="330631"/>
                  </a:lnTo>
                  <a:lnTo>
                    <a:pt x="117360" y="336181"/>
                  </a:lnTo>
                  <a:lnTo>
                    <a:pt x="133146" y="340182"/>
                  </a:lnTo>
                  <a:lnTo>
                    <a:pt x="149250" y="342607"/>
                  </a:lnTo>
                  <a:lnTo>
                    <a:pt x="165569" y="343433"/>
                  </a:lnTo>
                  <a:lnTo>
                    <a:pt x="199809" y="339813"/>
                  </a:lnTo>
                  <a:lnTo>
                    <a:pt x="219824" y="333324"/>
                  </a:lnTo>
                  <a:lnTo>
                    <a:pt x="232295" y="329285"/>
                  </a:lnTo>
                  <a:lnTo>
                    <a:pt x="287743" y="289394"/>
                  </a:lnTo>
                  <a:lnTo>
                    <a:pt x="313512" y="251764"/>
                  </a:lnTo>
                  <a:lnTo>
                    <a:pt x="327914" y="209473"/>
                  </a:lnTo>
                  <a:lnTo>
                    <a:pt x="330784" y="165544"/>
                  </a:lnTo>
                  <a:lnTo>
                    <a:pt x="330809" y="1651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766695" y="5901080"/>
              <a:ext cx="774801" cy="52876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896850" y="6826479"/>
              <a:ext cx="192468" cy="16948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134362" y="6826486"/>
              <a:ext cx="149999" cy="169468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3322053" y="6823402"/>
              <a:ext cx="33020" cy="172720"/>
            </a:xfrm>
            <a:custGeom>
              <a:avLst/>
              <a:gdLst/>
              <a:ahLst/>
              <a:cxnLst/>
              <a:rect l="l" t="t" r="r" b="b"/>
              <a:pathLst>
                <a:path w="33020" h="172720">
                  <a:moveTo>
                    <a:pt x="18491" y="0"/>
                  </a:moveTo>
                  <a:lnTo>
                    <a:pt x="14020" y="0"/>
                  </a:lnTo>
                  <a:lnTo>
                    <a:pt x="11937" y="393"/>
                  </a:lnTo>
                  <a:lnTo>
                    <a:pt x="0" y="13093"/>
                  </a:lnTo>
                  <a:lnTo>
                    <a:pt x="0" y="17195"/>
                  </a:lnTo>
                  <a:lnTo>
                    <a:pt x="14020" y="30048"/>
                  </a:lnTo>
                  <a:lnTo>
                    <a:pt x="18491" y="30048"/>
                  </a:lnTo>
                  <a:lnTo>
                    <a:pt x="32791" y="17195"/>
                  </a:lnTo>
                  <a:lnTo>
                    <a:pt x="32791" y="13093"/>
                  </a:lnTo>
                  <a:lnTo>
                    <a:pt x="18491" y="0"/>
                  </a:lnTo>
                  <a:close/>
                </a:path>
                <a:path w="33020" h="172720">
                  <a:moveTo>
                    <a:pt x="27622" y="52755"/>
                  </a:moveTo>
                  <a:lnTo>
                    <a:pt x="4648" y="52755"/>
                  </a:lnTo>
                  <a:lnTo>
                    <a:pt x="4648" y="172554"/>
                  </a:lnTo>
                  <a:lnTo>
                    <a:pt x="27622" y="172554"/>
                  </a:lnTo>
                  <a:lnTo>
                    <a:pt x="27622" y="5275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377553" y="6824588"/>
              <a:ext cx="119926" cy="17326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3508184" y="6826479"/>
              <a:ext cx="259715" cy="169545"/>
            </a:xfrm>
            <a:custGeom>
              <a:avLst/>
              <a:gdLst/>
              <a:ahLst/>
              <a:cxnLst/>
              <a:rect l="l" t="t" r="r" b="b"/>
              <a:pathLst>
                <a:path w="259714" h="169545">
                  <a:moveTo>
                    <a:pt x="259321" y="0"/>
                  </a:moveTo>
                  <a:lnTo>
                    <a:pt x="237680" y="0"/>
                  </a:lnTo>
                  <a:lnTo>
                    <a:pt x="235851" y="546"/>
                  </a:lnTo>
                  <a:lnTo>
                    <a:pt x="232841" y="2755"/>
                  </a:lnTo>
                  <a:lnTo>
                    <a:pt x="231863" y="4025"/>
                  </a:lnTo>
                  <a:lnTo>
                    <a:pt x="192417" y="125285"/>
                  </a:lnTo>
                  <a:lnTo>
                    <a:pt x="190004" y="137312"/>
                  </a:lnTo>
                  <a:lnTo>
                    <a:pt x="188798" y="132029"/>
                  </a:lnTo>
                  <a:lnTo>
                    <a:pt x="142024" y="3860"/>
                  </a:lnTo>
                  <a:lnTo>
                    <a:pt x="136347" y="0"/>
                  </a:lnTo>
                  <a:lnTo>
                    <a:pt x="124726" y="0"/>
                  </a:lnTo>
                  <a:lnTo>
                    <a:pt x="73393" y="127546"/>
                  </a:lnTo>
                  <a:lnTo>
                    <a:pt x="70993" y="137782"/>
                  </a:lnTo>
                  <a:lnTo>
                    <a:pt x="68821" y="127647"/>
                  </a:lnTo>
                  <a:lnTo>
                    <a:pt x="28790" y="3860"/>
                  </a:lnTo>
                  <a:lnTo>
                    <a:pt x="27800" y="2565"/>
                  </a:lnTo>
                  <a:lnTo>
                    <a:pt x="24866" y="507"/>
                  </a:lnTo>
                  <a:lnTo>
                    <a:pt x="23025" y="0"/>
                  </a:lnTo>
                  <a:lnTo>
                    <a:pt x="0" y="0"/>
                  </a:lnTo>
                  <a:lnTo>
                    <a:pt x="57696" y="169481"/>
                  </a:lnTo>
                  <a:lnTo>
                    <a:pt x="80162" y="169481"/>
                  </a:lnTo>
                  <a:lnTo>
                    <a:pt x="127279" y="40208"/>
                  </a:lnTo>
                  <a:lnTo>
                    <a:pt x="129730" y="31699"/>
                  </a:lnTo>
                  <a:lnTo>
                    <a:pt x="131368" y="37769"/>
                  </a:lnTo>
                  <a:lnTo>
                    <a:pt x="179171" y="169481"/>
                  </a:lnTo>
                  <a:lnTo>
                    <a:pt x="201625" y="169481"/>
                  </a:lnTo>
                  <a:lnTo>
                    <a:pt x="2593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895650" y="7132904"/>
              <a:ext cx="874394" cy="46990"/>
            </a:xfrm>
            <a:custGeom>
              <a:avLst/>
              <a:gdLst/>
              <a:ahLst/>
              <a:cxnLst/>
              <a:rect l="l" t="t" r="r" b="b"/>
              <a:pathLst>
                <a:path w="874395" h="46990">
                  <a:moveTo>
                    <a:pt x="874026" y="0"/>
                  </a:moveTo>
                  <a:lnTo>
                    <a:pt x="0" y="0"/>
                  </a:lnTo>
                  <a:lnTo>
                    <a:pt x="0" y="46545"/>
                  </a:lnTo>
                  <a:lnTo>
                    <a:pt x="874026" y="46545"/>
                  </a:lnTo>
                  <a:lnTo>
                    <a:pt x="87402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59994" y="5805462"/>
              <a:ext cx="3409950" cy="1374140"/>
            </a:xfrm>
            <a:custGeom>
              <a:avLst/>
              <a:gdLst/>
              <a:ahLst/>
              <a:cxnLst/>
              <a:rect l="l" t="t" r="r" b="b"/>
              <a:pathLst>
                <a:path w="3409950" h="1374140">
                  <a:moveTo>
                    <a:pt x="11772" y="665403"/>
                  </a:moveTo>
                  <a:lnTo>
                    <a:pt x="6261" y="665403"/>
                  </a:lnTo>
                  <a:lnTo>
                    <a:pt x="6261" y="720001"/>
                  </a:lnTo>
                  <a:lnTo>
                    <a:pt x="11772" y="720001"/>
                  </a:lnTo>
                  <a:lnTo>
                    <a:pt x="11772" y="665403"/>
                  </a:lnTo>
                  <a:close/>
                </a:path>
                <a:path w="3409950" h="1374140">
                  <a:moveTo>
                    <a:pt x="40970" y="613105"/>
                  </a:moveTo>
                  <a:lnTo>
                    <a:pt x="15646" y="613105"/>
                  </a:lnTo>
                  <a:lnTo>
                    <a:pt x="15646" y="595718"/>
                  </a:lnTo>
                  <a:lnTo>
                    <a:pt x="25692" y="591362"/>
                  </a:lnTo>
                  <a:lnTo>
                    <a:pt x="25692" y="582676"/>
                  </a:lnTo>
                  <a:lnTo>
                    <a:pt x="15646" y="587019"/>
                  </a:lnTo>
                  <a:lnTo>
                    <a:pt x="15646" y="566458"/>
                  </a:lnTo>
                  <a:lnTo>
                    <a:pt x="5956" y="566458"/>
                  </a:lnTo>
                  <a:lnTo>
                    <a:pt x="5956" y="591362"/>
                  </a:lnTo>
                  <a:lnTo>
                    <a:pt x="0" y="593737"/>
                  </a:lnTo>
                  <a:lnTo>
                    <a:pt x="0" y="602437"/>
                  </a:lnTo>
                  <a:lnTo>
                    <a:pt x="5956" y="600062"/>
                  </a:lnTo>
                  <a:lnTo>
                    <a:pt x="5956" y="621804"/>
                  </a:lnTo>
                  <a:lnTo>
                    <a:pt x="40970" y="621804"/>
                  </a:lnTo>
                  <a:lnTo>
                    <a:pt x="40970" y="613105"/>
                  </a:lnTo>
                  <a:close/>
                </a:path>
                <a:path w="3409950" h="1374140">
                  <a:moveTo>
                    <a:pt x="46939" y="21805"/>
                  </a:moveTo>
                  <a:lnTo>
                    <a:pt x="45326" y="13322"/>
                  </a:lnTo>
                  <a:lnTo>
                    <a:pt x="40932" y="6388"/>
                  </a:lnTo>
                  <a:lnTo>
                    <a:pt x="34404" y="1714"/>
                  </a:lnTo>
                  <a:lnTo>
                    <a:pt x="26403" y="0"/>
                  </a:lnTo>
                  <a:lnTo>
                    <a:pt x="18402" y="1714"/>
                  </a:lnTo>
                  <a:lnTo>
                    <a:pt x="11874" y="6388"/>
                  </a:lnTo>
                  <a:lnTo>
                    <a:pt x="7467" y="13322"/>
                  </a:lnTo>
                  <a:lnTo>
                    <a:pt x="5854" y="21805"/>
                  </a:lnTo>
                  <a:lnTo>
                    <a:pt x="5854" y="109194"/>
                  </a:lnTo>
                  <a:lnTo>
                    <a:pt x="7467" y="117690"/>
                  </a:lnTo>
                  <a:lnTo>
                    <a:pt x="11874" y="124612"/>
                  </a:lnTo>
                  <a:lnTo>
                    <a:pt x="18402" y="129298"/>
                  </a:lnTo>
                  <a:lnTo>
                    <a:pt x="26403" y="131000"/>
                  </a:lnTo>
                  <a:lnTo>
                    <a:pt x="34404" y="129298"/>
                  </a:lnTo>
                  <a:lnTo>
                    <a:pt x="40932" y="124612"/>
                  </a:lnTo>
                  <a:lnTo>
                    <a:pt x="45326" y="117690"/>
                  </a:lnTo>
                  <a:lnTo>
                    <a:pt x="46939" y="109194"/>
                  </a:lnTo>
                  <a:lnTo>
                    <a:pt x="46939" y="21805"/>
                  </a:lnTo>
                  <a:close/>
                </a:path>
                <a:path w="3409950" h="1374140">
                  <a:moveTo>
                    <a:pt x="57683" y="665391"/>
                  </a:moveTo>
                  <a:lnTo>
                    <a:pt x="19837" y="665391"/>
                  </a:lnTo>
                  <a:lnTo>
                    <a:pt x="19837" y="670471"/>
                  </a:lnTo>
                  <a:lnTo>
                    <a:pt x="36004" y="670471"/>
                  </a:lnTo>
                  <a:lnTo>
                    <a:pt x="36004" y="720001"/>
                  </a:lnTo>
                  <a:lnTo>
                    <a:pt x="41516" y="720001"/>
                  </a:lnTo>
                  <a:lnTo>
                    <a:pt x="41516" y="670471"/>
                  </a:lnTo>
                  <a:lnTo>
                    <a:pt x="56222" y="670471"/>
                  </a:lnTo>
                  <a:lnTo>
                    <a:pt x="57683" y="668909"/>
                  </a:lnTo>
                  <a:lnTo>
                    <a:pt x="57683" y="665391"/>
                  </a:lnTo>
                  <a:close/>
                </a:path>
                <a:path w="3409950" h="1374140">
                  <a:moveTo>
                    <a:pt x="82308" y="581469"/>
                  </a:moveTo>
                  <a:lnTo>
                    <a:pt x="72999" y="581469"/>
                  </a:lnTo>
                  <a:lnTo>
                    <a:pt x="72999" y="609930"/>
                  </a:lnTo>
                  <a:lnTo>
                    <a:pt x="72605" y="610730"/>
                  </a:lnTo>
                  <a:lnTo>
                    <a:pt x="68084" y="614286"/>
                  </a:lnTo>
                  <a:lnTo>
                    <a:pt x="60159" y="614286"/>
                  </a:lnTo>
                  <a:lnTo>
                    <a:pt x="59156" y="613930"/>
                  </a:lnTo>
                  <a:lnTo>
                    <a:pt x="57721" y="612508"/>
                  </a:lnTo>
                  <a:lnTo>
                    <a:pt x="57365" y="611543"/>
                  </a:lnTo>
                  <a:lnTo>
                    <a:pt x="57365" y="581469"/>
                  </a:lnTo>
                  <a:lnTo>
                    <a:pt x="48056" y="581469"/>
                  </a:lnTo>
                  <a:lnTo>
                    <a:pt x="48056" y="613384"/>
                  </a:lnTo>
                  <a:lnTo>
                    <a:pt x="48310" y="614768"/>
                  </a:lnTo>
                  <a:lnTo>
                    <a:pt x="57264" y="622579"/>
                  </a:lnTo>
                  <a:lnTo>
                    <a:pt x="66941" y="622579"/>
                  </a:lnTo>
                  <a:lnTo>
                    <a:pt x="74117" y="617054"/>
                  </a:lnTo>
                  <a:lnTo>
                    <a:pt x="74866" y="617054"/>
                  </a:lnTo>
                  <a:lnTo>
                    <a:pt x="75971" y="621792"/>
                  </a:lnTo>
                  <a:lnTo>
                    <a:pt x="82308" y="621792"/>
                  </a:lnTo>
                  <a:lnTo>
                    <a:pt x="82308" y="581469"/>
                  </a:lnTo>
                  <a:close/>
                </a:path>
                <a:path w="3409950" h="1374140">
                  <a:moveTo>
                    <a:pt x="99199" y="665403"/>
                  </a:moveTo>
                  <a:lnTo>
                    <a:pt x="65760" y="665403"/>
                  </a:lnTo>
                  <a:lnTo>
                    <a:pt x="65760" y="720013"/>
                  </a:lnTo>
                  <a:lnTo>
                    <a:pt x="99199" y="720013"/>
                  </a:lnTo>
                  <a:lnTo>
                    <a:pt x="99199" y="714933"/>
                  </a:lnTo>
                  <a:lnTo>
                    <a:pt x="71272" y="714933"/>
                  </a:lnTo>
                  <a:lnTo>
                    <a:pt x="71272" y="694651"/>
                  </a:lnTo>
                  <a:lnTo>
                    <a:pt x="92214" y="694651"/>
                  </a:lnTo>
                  <a:lnTo>
                    <a:pt x="92214" y="689584"/>
                  </a:lnTo>
                  <a:lnTo>
                    <a:pt x="71272" y="689584"/>
                  </a:lnTo>
                  <a:lnTo>
                    <a:pt x="71272" y="670471"/>
                  </a:lnTo>
                  <a:lnTo>
                    <a:pt x="97726" y="670471"/>
                  </a:lnTo>
                  <a:lnTo>
                    <a:pt x="99199" y="668909"/>
                  </a:lnTo>
                  <a:lnTo>
                    <a:pt x="99199" y="665403"/>
                  </a:lnTo>
                  <a:close/>
                </a:path>
                <a:path w="3409950" h="1374140">
                  <a:moveTo>
                    <a:pt x="126847" y="617855"/>
                  </a:moveTo>
                  <a:lnTo>
                    <a:pt x="117538" y="600849"/>
                  </a:lnTo>
                  <a:lnTo>
                    <a:pt x="126111" y="585431"/>
                  </a:lnTo>
                  <a:lnTo>
                    <a:pt x="126111" y="581482"/>
                  </a:lnTo>
                  <a:lnTo>
                    <a:pt x="116789" y="581482"/>
                  </a:lnTo>
                  <a:lnTo>
                    <a:pt x="109715" y="596900"/>
                  </a:lnTo>
                  <a:lnTo>
                    <a:pt x="102641" y="596900"/>
                  </a:lnTo>
                  <a:lnTo>
                    <a:pt x="102641" y="566458"/>
                  </a:lnTo>
                  <a:lnTo>
                    <a:pt x="93332" y="566458"/>
                  </a:lnTo>
                  <a:lnTo>
                    <a:pt x="93332" y="621804"/>
                  </a:lnTo>
                  <a:lnTo>
                    <a:pt x="102641" y="621804"/>
                  </a:lnTo>
                  <a:lnTo>
                    <a:pt x="102641" y="605193"/>
                  </a:lnTo>
                  <a:lnTo>
                    <a:pt x="109715" y="605193"/>
                  </a:lnTo>
                  <a:lnTo>
                    <a:pt x="117538" y="621804"/>
                  </a:lnTo>
                  <a:lnTo>
                    <a:pt x="126847" y="621804"/>
                  </a:lnTo>
                  <a:lnTo>
                    <a:pt x="126847" y="617855"/>
                  </a:lnTo>
                  <a:close/>
                </a:path>
                <a:path w="3409950" h="1374140">
                  <a:moveTo>
                    <a:pt x="141084" y="665391"/>
                  </a:moveTo>
                  <a:lnTo>
                    <a:pt x="112052" y="665391"/>
                  </a:lnTo>
                  <a:lnTo>
                    <a:pt x="106908" y="670852"/>
                  </a:lnTo>
                  <a:lnTo>
                    <a:pt x="106908" y="714540"/>
                  </a:lnTo>
                  <a:lnTo>
                    <a:pt x="112052" y="720001"/>
                  </a:lnTo>
                  <a:lnTo>
                    <a:pt x="141084" y="720001"/>
                  </a:lnTo>
                  <a:lnTo>
                    <a:pt x="141084" y="714933"/>
                  </a:lnTo>
                  <a:lnTo>
                    <a:pt x="115722" y="714933"/>
                  </a:lnTo>
                  <a:lnTo>
                    <a:pt x="112420" y="711415"/>
                  </a:lnTo>
                  <a:lnTo>
                    <a:pt x="112420" y="673976"/>
                  </a:lnTo>
                  <a:lnTo>
                    <a:pt x="115722" y="670471"/>
                  </a:lnTo>
                  <a:lnTo>
                    <a:pt x="139611" y="670471"/>
                  </a:lnTo>
                  <a:lnTo>
                    <a:pt x="141084" y="668909"/>
                  </a:lnTo>
                  <a:lnTo>
                    <a:pt x="141084" y="665391"/>
                  </a:lnTo>
                  <a:close/>
                </a:path>
                <a:path w="3409950" h="1374140">
                  <a:moveTo>
                    <a:pt x="166928" y="590677"/>
                  </a:moveTo>
                  <a:lnTo>
                    <a:pt x="166751" y="589775"/>
                  </a:lnTo>
                  <a:lnTo>
                    <a:pt x="166662" y="589292"/>
                  </a:lnTo>
                  <a:lnTo>
                    <a:pt x="165620" y="586701"/>
                  </a:lnTo>
                  <a:lnTo>
                    <a:pt x="157721" y="581469"/>
                  </a:lnTo>
                  <a:lnTo>
                    <a:pt x="136766" y="581469"/>
                  </a:lnTo>
                  <a:lnTo>
                    <a:pt x="136766" y="589775"/>
                  </a:lnTo>
                  <a:lnTo>
                    <a:pt x="156248" y="589775"/>
                  </a:lnTo>
                  <a:lnTo>
                    <a:pt x="157619" y="591223"/>
                  </a:lnTo>
                  <a:lnTo>
                    <a:pt x="157619" y="596887"/>
                  </a:lnTo>
                  <a:lnTo>
                    <a:pt x="157619" y="605193"/>
                  </a:lnTo>
                  <a:lnTo>
                    <a:pt x="157619" y="609930"/>
                  </a:lnTo>
                  <a:lnTo>
                    <a:pt x="157226" y="610730"/>
                  </a:lnTo>
                  <a:lnTo>
                    <a:pt x="156654" y="611543"/>
                  </a:lnTo>
                  <a:lnTo>
                    <a:pt x="155816" y="612508"/>
                  </a:lnTo>
                  <a:lnTo>
                    <a:pt x="155702" y="612648"/>
                  </a:lnTo>
                  <a:lnTo>
                    <a:pt x="155079" y="613156"/>
                  </a:lnTo>
                  <a:lnTo>
                    <a:pt x="153593" y="614057"/>
                  </a:lnTo>
                  <a:lnTo>
                    <a:pt x="152704" y="614286"/>
                  </a:lnTo>
                  <a:lnTo>
                    <a:pt x="145300" y="614286"/>
                  </a:lnTo>
                  <a:lnTo>
                    <a:pt x="144399" y="613918"/>
                  </a:lnTo>
                  <a:lnTo>
                    <a:pt x="143052" y="612508"/>
                  </a:lnTo>
                  <a:lnTo>
                    <a:pt x="142722" y="611543"/>
                  </a:lnTo>
                  <a:lnTo>
                    <a:pt x="142722" y="607923"/>
                  </a:lnTo>
                  <a:lnTo>
                    <a:pt x="143052" y="606971"/>
                  </a:lnTo>
                  <a:lnTo>
                    <a:pt x="144399" y="605548"/>
                  </a:lnTo>
                  <a:lnTo>
                    <a:pt x="145300" y="605193"/>
                  </a:lnTo>
                  <a:lnTo>
                    <a:pt x="157619" y="605193"/>
                  </a:lnTo>
                  <a:lnTo>
                    <a:pt x="157619" y="596887"/>
                  </a:lnTo>
                  <a:lnTo>
                    <a:pt x="142621" y="596887"/>
                  </a:lnTo>
                  <a:lnTo>
                    <a:pt x="141173" y="597166"/>
                  </a:lnTo>
                  <a:lnTo>
                    <a:pt x="133667" y="604697"/>
                  </a:lnTo>
                  <a:lnTo>
                    <a:pt x="133667" y="614768"/>
                  </a:lnTo>
                  <a:lnTo>
                    <a:pt x="142621" y="622579"/>
                  </a:lnTo>
                  <a:lnTo>
                    <a:pt x="151561" y="622579"/>
                  </a:lnTo>
                  <a:lnTo>
                    <a:pt x="158737" y="617054"/>
                  </a:lnTo>
                  <a:lnTo>
                    <a:pt x="159473" y="617054"/>
                  </a:lnTo>
                  <a:lnTo>
                    <a:pt x="160591" y="621792"/>
                  </a:lnTo>
                  <a:lnTo>
                    <a:pt x="166928" y="621792"/>
                  </a:lnTo>
                  <a:lnTo>
                    <a:pt x="166928" y="617054"/>
                  </a:lnTo>
                  <a:lnTo>
                    <a:pt x="166928" y="614286"/>
                  </a:lnTo>
                  <a:lnTo>
                    <a:pt x="166928" y="605193"/>
                  </a:lnTo>
                  <a:lnTo>
                    <a:pt x="166928" y="590677"/>
                  </a:lnTo>
                  <a:close/>
                </a:path>
                <a:path w="3409950" h="1374140">
                  <a:moveTo>
                    <a:pt x="187375" y="665391"/>
                  </a:moveTo>
                  <a:lnTo>
                    <a:pt x="181864" y="665391"/>
                  </a:lnTo>
                  <a:lnTo>
                    <a:pt x="181864" y="689571"/>
                  </a:lnTo>
                  <a:lnTo>
                    <a:pt x="156502" y="689571"/>
                  </a:lnTo>
                  <a:lnTo>
                    <a:pt x="156502" y="665391"/>
                  </a:lnTo>
                  <a:lnTo>
                    <a:pt x="150990" y="665391"/>
                  </a:lnTo>
                  <a:lnTo>
                    <a:pt x="150990" y="720001"/>
                  </a:lnTo>
                  <a:lnTo>
                    <a:pt x="156502" y="720001"/>
                  </a:lnTo>
                  <a:lnTo>
                    <a:pt x="156502" y="694651"/>
                  </a:lnTo>
                  <a:lnTo>
                    <a:pt x="181864" y="694651"/>
                  </a:lnTo>
                  <a:lnTo>
                    <a:pt x="181864" y="720001"/>
                  </a:lnTo>
                  <a:lnTo>
                    <a:pt x="187375" y="720001"/>
                  </a:lnTo>
                  <a:lnTo>
                    <a:pt x="187375" y="665391"/>
                  </a:lnTo>
                  <a:close/>
                </a:path>
                <a:path w="3409950" h="1374140">
                  <a:moveTo>
                    <a:pt x="208254" y="606361"/>
                  </a:moveTo>
                  <a:lnTo>
                    <a:pt x="207441" y="604050"/>
                  </a:lnTo>
                  <a:lnTo>
                    <a:pt x="204228" y="600417"/>
                  </a:lnTo>
                  <a:lnTo>
                    <a:pt x="202298" y="599300"/>
                  </a:lnTo>
                  <a:lnTo>
                    <a:pt x="188125" y="596696"/>
                  </a:lnTo>
                  <a:lnTo>
                    <a:pt x="187337" y="596265"/>
                  </a:lnTo>
                  <a:lnTo>
                    <a:pt x="186499" y="595007"/>
                  </a:lnTo>
                  <a:lnTo>
                    <a:pt x="186283" y="594106"/>
                  </a:lnTo>
                  <a:lnTo>
                    <a:pt x="186283" y="592150"/>
                  </a:lnTo>
                  <a:lnTo>
                    <a:pt x="186613" y="591439"/>
                  </a:lnTo>
                  <a:lnTo>
                    <a:pt x="187960" y="590118"/>
                  </a:lnTo>
                  <a:lnTo>
                    <a:pt x="188861" y="589788"/>
                  </a:lnTo>
                  <a:lnTo>
                    <a:pt x="204533" y="589788"/>
                  </a:lnTo>
                  <a:lnTo>
                    <a:pt x="206768" y="587413"/>
                  </a:lnTo>
                  <a:lnTo>
                    <a:pt x="206768" y="581482"/>
                  </a:lnTo>
                  <a:lnTo>
                    <a:pt x="186182" y="581482"/>
                  </a:lnTo>
                  <a:lnTo>
                    <a:pt x="176974" y="590689"/>
                  </a:lnTo>
                  <a:lnTo>
                    <a:pt x="176974" y="595109"/>
                  </a:lnTo>
                  <a:lnTo>
                    <a:pt x="197954" y="606704"/>
                  </a:lnTo>
                  <a:lnTo>
                    <a:pt x="198945" y="607885"/>
                  </a:lnTo>
                  <a:lnTo>
                    <a:pt x="198945" y="609942"/>
                  </a:lnTo>
                  <a:lnTo>
                    <a:pt x="198945" y="612317"/>
                  </a:lnTo>
                  <a:lnTo>
                    <a:pt x="197827" y="613498"/>
                  </a:lnTo>
                  <a:lnTo>
                    <a:pt x="176606" y="613498"/>
                  </a:lnTo>
                  <a:lnTo>
                    <a:pt x="176606" y="621804"/>
                  </a:lnTo>
                  <a:lnTo>
                    <a:pt x="199047" y="621804"/>
                  </a:lnTo>
                  <a:lnTo>
                    <a:pt x="200494" y="621525"/>
                  </a:lnTo>
                  <a:lnTo>
                    <a:pt x="208254" y="612609"/>
                  </a:lnTo>
                  <a:lnTo>
                    <a:pt x="208254" y="606361"/>
                  </a:lnTo>
                  <a:close/>
                </a:path>
                <a:path w="3409950" h="1374140">
                  <a:moveTo>
                    <a:pt x="226745" y="581469"/>
                  </a:moveTo>
                  <a:lnTo>
                    <a:pt x="217424" y="581469"/>
                  </a:lnTo>
                  <a:lnTo>
                    <a:pt x="217424" y="621792"/>
                  </a:lnTo>
                  <a:lnTo>
                    <a:pt x="226745" y="621792"/>
                  </a:lnTo>
                  <a:lnTo>
                    <a:pt x="226745" y="581469"/>
                  </a:lnTo>
                  <a:close/>
                </a:path>
                <a:path w="3409950" h="1374140">
                  <a:moveTo>
                    <a:pt x="226745" y="565264"/>
                  </a:moveTo>
                  <a:lnTo>
                    <a:pt x="217424" y="565264"/>
                  </a:lnTo>
                  <a:lnTo>
                    <a:pt x="217424" y="576338"/>
                  </a:lnTo>
                  <a:lnTo>
                    <a:pt x="226745" y="576338"/>
                  </a:lnTo>
                  <a:lnTo>
                    <a:pt x="226745" y="565264"/>
                  </a:lnTo>
                  <a:close/>
                </a:path>
                <a:path w="3409950" h="1374140">
                  <a:moveTo>
                    <a:pt x="270306" y="597293"/>
                  </a:moveTo>
                  <a:lnTo>
                    <a:pt x="261099" y="580694"/>
                  </a:lnTo>
                  <a:lnTo>
                    <a:pt x="260997" y="591731"/>
                  </a:lnTo>
                  <a:lnTo>
                    <a:pt x="260997" y="597293"/>
                  </a:lnTo>
                  <a:lnTo>
                    <a:pt x="246100" y="597293"/>
                  </a:lnTo>
                  <a:lnTo>
                    <a:pt x="246100" y="591731"/>
                  </a:lnTo>
                  <a:lnTo>
                    <a:pt x="246456" y="590765"/>
                  </a:lnTo>
                  <a:lnTo>
                    <a:pt x="247891" y="589343"/>
                  </a:lnTo>
                  <a:lnTo>
                    <a:pt x="248907" y="588987"/>
                  </a:lnTo>
                  <a:lnTo>
                    <a:pt x="258191" y="588987"/>
                  </a:lnTo>
                  <a:lnTo>
                    <a:pt x="259194" y="589343"/>
                  </a:lnTo>
                  <a:lnTo>
                    <a:pt x="260629" y="590765"/>
                  </a:lnTo>
                  <a:lnTo>
                    <a:pt x="260997" y="591731"/>
                  </a:lnTo>
                  <a:lnTo>
                    <a:pt x="260997" y="580694"/>
                  </a:lnTo>
                  <a:lnTo>
                    <a:pt x="245999" y="580694"/>
                  </a:lnTo>
                  <a:lnTo>
                    <a:pt x="244551" y="580961"/>
                  </a:lnTo>
                  <a:lnTo>
                    <a:pt x="237045" y="588505"/>
                  </a:lnTo>
                  <a:lnTo>
                    <a:pt x="237045" y="613981"/>
                  </a:lnTo>
                  <a:lnTo>
                    <a:pt x="245999" y="621792"/>
                  </a:lnTo>
                  <a:lnTo>
                    <a:pt x="268820" y="621792"/>
                  </a:lnTo>
                  <a:lnTo>
                    <a:pt x="268820" y="613498"/>
                  </a:lnTo>
                  <a:lnTo>
                    <a:pt x="248907" y="613498"/>
                  </a:lnTo>
                  <a:lnTo>
                    <a:pt x="247891" y="613143"/>
                  </a:lnTo>
                  <a:lnTo>
                    <a:pt x="246456" y="611720"/>
                  </a:lnTo>
                  <a:lnTo>
                    <a:pt x="246100" y="610755"/>
                  </a:lnTo>
                  <a:lnTo>
                    <a:pt x="246100" y="605599"/>
                  </a:lnTo>
                  <a:lnTo>
                    <a:pt x="270306" y="605599"/>
                  </a:lnTo>
                  <a:lnTo>
                    <a:pt x="270306" y="597293"/>
                  </a:lnTo>
                  <a:close/>
                </a:path>
                <a:path w="3409950" h="1374140">
                  <a:moveTo>
                    <a:pt x="329145" y="581469"/>
                  </a:moveTo>
                  <a:lnTo>
                    <a:pt x="319100" y="581469"/>
                  </a:lnTo>
                  <a:lnTo>
                    <a:pt x="314248" y="609536"/>
                  </a:lnTo>
                  <a:lnTo>
                    <a:pt x="313512" y="609536"/>
                  </a:lnTo>
                  <a:lnTo>
                    <a:pt x="307555" y="587006"/>
                  </a:lnTo>
                  <a:lnTo>
                    <a:pt x="298615" y="587006"/>
                  </a:lnTo>
                  <a:lnTo>
                    <a:pt x="292658" y="609536"/>
                  </a:lnTo>
                  <a:lnTo>
                    <a:pt x="291909" y="609536"/>
                  </a:lnTo>
                  <a:lnTo>
                    <a:pt x="287058" y="581469"/>
                  </a:lnTo>
                  <a:lnTo>
                    <a:pt x="277012" y="581469"/>
                  </a:lnTo>
                  <a:lnTo>
                    <a:pt x="277012" y="585431"/>
                  </a:lnTo>
                  <a:lnTo>
                    <a:pt x="286321" y="621792"/>
                  </a:lnTo>
                  <a:lnTo>
                    <a:pt x="295998" y="621792"/>
                  </a:lnTo>
                  <a:lnTo>
                    <a:pt x="302704" y="598474"/>
                  </a:lnTo>
                  <a:lnTo>
                    <a:pt x="303453" y="598474"/>
                  </a:lnTo>
                  <a:lnTo>
                    <a:pt x="310159" y="621792"/>
                  </a:lnTo>
                  <a:lnTo>
                    <a:pt x="319836" y="621792"/>
                  </a:lnTo>
                  <a:lnTo>
                    <a:pt x="329145" y="585431"/>
                  </a:lnTo>
                  <a:lnTo>
                    <a:pt x="329145" y="581469"/>
                  </a:lnTo>
                  <a:close/>
                </a:path>
                <a:path w="3409950" h="1374140">
                  <a:moveTo>
                    <a:pt x="347408" y="581469"/>
                  </a:moveTo>
                  <a:lnTo>
                    <a:pt x="338086" y="581469"/>
                  </a:lnTo>
                  <a:lnTo>
                    <a:pt x="338086" y="621792"/>
                  </a:lnTo>
                  <a:lnTo>
                    <a:pt x="347408" y="621792"/>
                  </a:lnTo>
                  <a:lnTo>
                    <a:pt x="347408" y="581469"/>
                  </a:lnTo>
                  <a:close/>
                </a:path>
                <a:path w="3409950" h="1374140">
                  <a:moveTo>
                    <a:pt x="347408" y="565264"/>
                  </a:moveTo>
                  <a:lnTo>
                    <a:pt x="338086" y="565264"/>
                  </a:lnTo>
                  <a:lnTo>
                    <a:pt x="338086" y="576338"/>
                  </a:lnTo>
                  <a:lnTo>
                    <a:pt x="347408" y="576338"/>
                  </a:lnTo>
                  <a:lnTo>
                    <a:pt x="347408" y="565264"/>
                  </a:lnTo>
                  <a:close/>
                </a:path>
                <a:path w="3409950" h="1374140">
                  <a:moveTo>
                    <a:pt x="387553" y="581469"/>
                  </a:moveTo>
                  <a:lnTo>
                    <a:pt x="366217" y="581469"/>
                  </a:lnTo>
                  <a:lnTo>
                    <a:pt x="364769" y="581748"/>
                  </a:lnTo>
                  <a:lnTo>
                    <a:pt x="357009" y="590689"/>
                  </a:lnTo>
                  <a:lnTo>
                    <a:pt x="357009" y="612609"/>
                  </a:lnTo>
                  <a:lnTo>
                    <a:pt x="366217" y="621804"/>
                  </a:lnTo>
                  <a:lnTo>
                    <a:pt x="387553" y="621804"/>
                  </a:lnTo>
                  <a:lnTo>
                    <a:pt x="387553" y="613498"/>
                  </a:lnTo>
                  <a:lnTo>
                    <a:pt x="369125" y="613498"/>
                  </a:lnTo>
                  <a:lnTo>
                    <a:pt x="368122" y="613143"/>
                  </a:lnTo>
                  <a:lnTo>
                    <a:pt x="366674" y="611720"/>
                  </a:lnTo>
                  <a:lnTo>
                    <a:pt x="366318" y="610755"/>
                  </a:lnTo>
                  <a:lnTo>
                    <a:pt x="366318" y="593737"/>
                  </a:lnTo>
                  <a:lnTo>
                    <a:pt x="366318" y="592518"/>
                  </a:lnTo>
                  <a:lnTo>
                    <a:pt x="366674" y="591566"/>
                  </a:lnTo>
                  <a:lnTo>
                    <a:pt x="368122" y="590143"/>
                  </a:lnTo>
                  <a:lnTo>
                    <a:pt x="369125" y="589775"/>
                  </a:lnTo>
                  <a:lnTo>
                    <a:pt x="385318" y="589775"/>
                  </a:lnTo>
                  <a:lnTo>
                    <a:pt x="387553" y="587413"/>
                  </a:lnTo>
                  <a:lnTo>
                    <a:pt x="387553" y="581469"/>
                  </a:lnTo>
                  <a:close/>
                </a:path>
                <a:path w="3409950" h="1374140">
                  <a:moveTo>
                    <a:pt x="425907" y="581469"/>
                  </a:moveTo>
                  <a:lnTo>
                    <a:pt x="395363" y="581469"/>
                  </a:lnTo>
                  <a:lnTo>
                    <a:pt x="395363" y="587413"/>
                  </a:lnTo>
                  <a:lnTo>
                    <a:pt x="397598" y="589775"/>
                  </a:lnTo>
                  <a:lnTo>
                    <a:pt x="413626" y="589775"/>
                  </a:lnTo>
                  <a:lnTo>
                    <a:pt x="413626" y="590575"/>
                  </a:lnTo>
                  <a:lnTo>
                    <a:pt x="394627" y="613498"/>
                  </a:lnTo>
                  <a:lnTo>
                    <a:pt x="394627" y="621792"/>
                  </a:lnTo>
                  <a:lnTo>
                    <a:pt x="425907" y="621792"/>
                  </a:lnTo>
                  <a:lnTo>
                    <a:pt x="425907" y="613498"/>
                  </a:lnTo>
                  <a:lnTo>
                    <a:pt x="406920" y="613498"/>
                  </a:lnTo>
                  <a:lnTo>
                    <a:pt x="406920" y="612711"/>
                  </a:lnTo>
                  <a:lnTo>
                    <a:pt x="425907" y="589775"/>
                  </a:lnTo>
                  <a:lnTo>
                    <a:pt x="425907" y="581469"/>
                  </a:lnTo>
                  <a:close/>
                </a:path>
                <a:path w="3409950" h="1374140">
                  <a:moveTo>
                    <a:pt x="426008" y="379272"/>
                  </a:moveTo>
                  <a:lnTo>
                    <a:pt x="424383" y="370776"/>
                  </a:lnTo>
                  <a:lnTo>
                    <a:pt x="419989" y="363855"/>
                  </a:lnTo>
                  <a:lnTo>
                    <a:pt x="413448" y="359181"/>
                  </a:lnTo>
                  <a:lnTo>
                    <a:pt x="405460" y="357466"/>
                  </a:lnTo>
                  <a:lnTo>
                    <a:pt x="257695" y="357466"/>
                  </a:lnTo>
                  <a:lnTo>
                    <a:pt x="249694" y="359181"/>
                  </a:lnTo>
                  <a:lnTo>
                    <a:pt x="243166" y="363855"/>
                  </a:lnTo>
                  <a:lnTo>
                    <a:pt x="238772" y="370776"/>
                  </a:lnTo>
                  <a:lnTo>
                    <a:pt x="237159" y="379272"/>
                  </a:lnTo>
                  <a:lnTo>
                    <a:pt x="238772" y="387756"/>
                  </a:lnTo>
                  <a:lnTo>
                    <a:pt x="243166" y="394677"/>
                  </a:lnTo>
                  <a:lnTo>
                    <a:pt x="249694" y="399351"/>
                  </a:lnTo>
                  <a:lnTo>
                    <a:pt x="257695" y="401066"/>
                  </a:lnTo>
                  <a:lnTo>
                    <a:pt x="384924" y="401066"/>
                  </a:lnTo>
                  <a:lnTo>
                    <a:pt x="384924" y="491109"/>
                  </a:lnTo>
                  <a:lnTo>
                    <a:pt x="76009" y="491109"/>
                  </a:lnTo>
                  <a:lnTo>
                    <a:pt x="355930" y="194005"/>
                  </a:lnTo>
                  <a:lnTo>
                    <a:pt x="360438" y="186791"/>
                  </a:lnTo>
                  <a:lnTo>
                    <a:pt x="361950" y="178587"/>
                  </a:lnTo>
                  <a:lnTo>
                    <a:pt x="360438" y="170395"/>
                  </a:lnTo>
                  <a:lnTo>
                    <a:pt x="355930" y="163182"/>
                  </a:lnTo>
                  <a:lnTo>
                    <a:pt x="271094" y="73139"/>
                  </a:lnTo>
                  <a:lnTo>
                    <a:pt x="264299" y="68351"/>
                  </a:lnTo>
                  <a:lnTo>
                    <a:pt x="256565" y="66751"/>
                  </a:lnTo>
                  <a:lnTo>
                    <a:pt x="248843" y="68351"/>
                  </a:lnTo>
                  <a:lnTo>
                    <a:pt x="242049" y="73139"/>
                  </a:lnTo>
                  <a:lnTo>
                    <a:pt x="46951" y="280200"/>
                  </a:lnTo>
                  <a:lnTo>
                    <a:pt x="46951" y="178854"/>
                  </a:lnTo>
                  <a:lnTo>
                    <a:pt x="11874" y="163436"/>
                  </a:lnTo>
                  <a:lnTo>
                    <a:pt x="5867" y="178854"/>
                  </a:lnTo>
                  <a:lnTo>
                    <a:pt x="5867" y="341668"/>
                  </a:lnTo>
                  <a:lnTo>
                    <a:pt x="10871" y="349618"/>
                  </a:lnTo>
                  <a:lnTo>
                    <a:pt x="26225" y="356362"/>
                  </a:lnTo>
                  <a:lnTo>
                    <a:pt x="35064" y="354495"/>
                  </a:lnTo>
                  <a:lnTo>
                    <a:pt x="256565" y="119392"/>
                  </a:lnTo>
                  <a:lnTo>
                    <a:pt x="312343" y="178587"/>
                  </a:lnTo>
                  <a:lnTo>
                    <a:pt x="11887" y="497497"/>
                  </a:lnTo>
                  <a:lnTo>
                    <a:pt x="8255" y="502691"/>
                  </a:lnTo>
                  <a:lnTo>
                    <a:pt x="6261" y="508660"/>
                  </a:lnTo>
                  <a:lnTo>
                    <a:pt x="5956" y="514985"/>
                  </a:lnTo>
                  <a:lnTo>
                    <a:pt x="7429" y="521258"/>
                  </a:lnTo>
                  <a:lnTo>
                    <a:pt x="10617" y="529412"/>
                  </a:lnTo>
                  <a:lnTo>
                    <a:pt x="18110" y="534720"/>
                  </a:lnTo>
                  <a:lnTo>
                    <a:pt x="405460" y="534720"/>
                  </a:lnTo>
                  <a:lnTo>
                    <a:pt x="413448" y="533006"/>
                  </a:lnTo>
                  <a:lnTo>
                    <a:pt x="419989" y="528332"/>
                  </a:lnTo>
                  <a:lnTo>
                    <a:pt x="424383" y="521398"/>
                  </a:lnTo>
                  <a:lnTo>
                    <a:pt x="426008" y="512914"/>
                  </a:lnTo>
                  <a:lnTo>
                    <a:pt x="426008" y="379272"/>
                  </a:lnTo>
                  <a:close/>
                </a:path>
                <a:path w="3409950" h="1374140">
                  <a:moveTo>
                    <a:pt x="3409658" y="1370787"/>
                  </a:moveTo>
                  <a:lnTo>
                    <a:pt x="2535656" y="1370787"/>
                  </a:lnTo>
                  <a:lnTo>
                    <a:pt x="2535656" y="1373987"/>
                  </a:lnTo>
                  <a:lnTo>
                    <a:pt x="3409658" y="1373987"/>
                  </a:lnTo>
                  <a:lnTo>
                    <a:pt x="3409658" y="1370787"/>
                  </a:lnTo>
                  <a:close/>
                </a:path>
                <a:path w="3409950" h="1374140">
                  <a:moveTo>
                    <a:pt x="3409670" y="1280896"/>
                  </a:moveTo>
                  <a:lnTo>
                    <a:pt x="2535644" y="1280896"/>
                  </a:lnTo>
                  <a:lnTo>
                    <a:pt x="2535644" y="1327442"/>
                  </a:lnTo>
                  <a:lnTo>
                    <a:pt x="3409670" y="1327442"/>
                  </a:lnTo>
                  <a:lnTo>
                    <a:pt x="3409670" y="128089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47300" y="6747853"/>
            <a:ext cx="21488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2800"/>
              </a:lnSpc>
              <a:spcBef>
                <a:spcPts val="100"/>
              </a:spcBef>
            </a:pP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Projekt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dofinansowany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 ze środków budżetu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państwa,</a:t>
            </a:r>
            <a:r>
              <a:rPr sz="700" spc="50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przyznanych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przez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Ministra</a:t>
            </a:r>
            <a:r>
              <a:rPr sz="7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Edukacji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</a:t>
            </a:r>
            <a:r>
              <a:rPr sz="7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</a:t>
            </a:r>
            <a:r>
              <a:rPr sz="7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</a:t>
            </a:r>
            <a:r>
              <a:rPr sz="7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ramach</a:t>
            </a:r>
            <a:r>
              <a:rPr sz="700" spc="50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Programu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„Społeczna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odpowiedzialność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</a:t>
            </a:r>
            <a:r>
              <a:rPr sz="7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7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II”</a:t>
            </a:r>
            <a:endParaRPr sz="7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998" y="184458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7300" y="2101855"/>
            <a:ext cx="3757929" cy="2494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ILOŚĆ PRODUKOWANEGO WODORU W </a:t>
            </a:r>
            <a:r>
              <a:rPr sz="1200" spc="-10" dirty="0">
                <a:latin typeface="TT Supermolot Bold"/>
                <a:cs typeface="TT Supermolot Bold"/>
              </a:rPr>
              <a:t>POLSCE: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1,3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t/rok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TT Supermolot Bold"/>
                <a:cs typeface="TT Supermolot Bold"/>
              </a:rPr>
              <a:t>GĘSTOŚĆ </a:t>
            </a:r>
            <a:r>
              <a:rPr sz="1200" spc="-10" dirty="0">
                <a:latin typeface="TT Supermolot Bold"/>
                <a:cs typeface="TT Supermolot Bold"/>
              </a:rPr>
              <a:t>WODY: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1000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kg/m³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TT Supermolot Bold"/>
                <a:cs typeface="TT Supermolot Bold"/>
              </a:rPr>
              <a:t>MASA WODY NA POTRZEBY </a:t>
            </a:r>
            <a:r>
              <a:rPr sz="1200" spc="-10" dirty="0">
                <a:latin typeface="TT Supermolot Bold"/>
                <a:cs typeface="TT Supermolot Bold"/>
              </a:rPr>
              <a:t>ELEKTROLIZY: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1,3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ton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9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=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11,7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 </a:t>
            </a:r>
            <a:r>
              <a:rPr sz="1200" spc="-25" dirty="0">
                <a:latin typeface="TT Supermolot Regular"/>
                <a:cs typeface="TT Supermolot Regular"/>
              </a:rPr>
              <a:t>ton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TT Supermolot Bold"/>
                <a:cs typeface="TT Supermolot Bold"/>
              </a:rPr>
              <a:t>OBJĘTOŚĆ WODY NA POTRZEBY </a:t>
            </a:r>
            <a:r>
              <a:rPr sz="1200" spc="-10" dirty="0">
                <a:latin typeface="TT Supermolot Bold"/>
                <a:cs typeface="TT Supermolot Bold"/>
              </a:rPr>
              <a:t>ELEKTROLIZY: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11,7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ton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=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11,7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m³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5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TT Supermolot Bold"/>
                <a:cs typeface="TT Supermolot Bold"/>
              </a:rPr>
              <a:t>PROCENT ZUŻYCIA WODY NA POTRZEBY </a:t>
            </a:r>
            <a:r>
              <a:rPr sz="1200" spc="-10" dirty="0">
                <a:latin typeface="TT Supermolot Bold"/>
                <a:cs typeface="TT Supermolot Bold"/>
              </a:rPr>
              <a:t>ELEKTROLIZY: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98000" y="4910833"/>
            <a:ext cx="2473960" cy="0"/>
          </a:xfrm>
          <a:custGeom>
            <a:avLst/>
            <a:gdLst/>
            <a:ahLst/>
            <a:cxnLst/>
            <a:rect l="l" t="t" r="r" b="b"/>
            <a:pathLst>
              <a:path w="2473960">
                <a:moveTo>
                  <a:pt x="0" y="0"/>
                </a:moveTo>
                <a:lnTo>
                  <a:pt x="2473413" y="0"/>
                </a:lnTo>
              </a:path>
            </a:pathLst>
          </a:custGeom>
          <a:ln w="53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49799" y="4910833"/>
            <a:ext cx="1066165" cy="0"/>
          </a:xfrm>
          <a:custGeom>
            <a:avLst/>
            <a:gdLst/>
            <a:ahLst/>
            <a:cxnLst/>
            <a:rect l="l" t="t" r="r" b="b"/>
            <a:pathLst>
              <a:path w="1066164">
                <a:moveTo>
                  <a:pt x="0" y="0"/>
                </a:moveTo>
                <a:lnTo>
                  <a:pt x="106560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33728" y="4682891"/>
            <a:ext cx="23641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masa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potrzeby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elektrolizy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19072" y="4911491"/>
            <a:ext cx="2193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całkowita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masa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zużywanej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wody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14291" y="4682891"/>
            <a:ext cx="7454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11,7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m³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55998" y="4911491"/>
            <a:ext cx="1677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9385,4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m³</a:t>
            </a:r>
            <a:r>
              <a:rPr sz="1200" spc="254" dirty="0">
                <a:latin typeface="TT Supermolot Regular"/>
                <a:cs typeface="TT Supermolot Regular"/>
              </a:rPr>
              <a:t> </a:t>
            </a:r>
            <a:r>
              <a:rPr sz="1800" baseline="37037" dirty="0">
                <a:latin typeface="TT Supermolot Regular"/>
                <a:cs typeface="TT Supermolot Regular"/>
              </a:rPr>
              <a:t>·</a:t>
            </a:r>
            <a:r>
              <a:rPr sz="1800" spc="-15" baseline="37037" dirty="0">
                <a:latin typeface="TT Supermolot Regular"/>
                <a:cs typeface="TT Supermolot Regular"/>
              </a:rPr>
              <a:t> </a:t>
            </a:r>
            <a:r>
              <a:rPr sz="1800" baseline="37037" dirty="0">
                <a:latin typeface="TT Supermolot Regular"/>
                <a:cs typeface="TT Supermolot Regular"/>
              </a:rPr>
              <a:t>100%</a:t>
            </a:r>
            <a:r>
              <a:rPr sz="1800" spc="-7" baseline="37037" dirty="0">
                <a:latin typeface="TT Supermolot Regular"/>
                <a:cs typeface="TT Supermolot Regular"/>
              </a:rPr>
              <a:t> </a:t>
            </a:r>
            <a:r>
              <a:rPr sz="1800" spc="-75" baseline="37037" dirty="0">
                <a:latin typeface="TT Supermolot Regular"/>
                <a:cs typeface="TT Supermolot Regular"/>
              </a:rPr>
              <a:t>=</a:t>
            </a:r>
            <a:endParaRPr sz="1800" baseline="37037">
              <a:latin typeface="TT Supermolot Regular"/>
              <a:cs typeface="TT Supermolot Regula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29278" y="4808925"/>
            <a:ext cx="5689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100%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=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18403" y="4833010"/>
            <a:ext cx="588645" cy="19367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L="49530">
              <a:lnSpc>
                <a:spcPts val="1350"/>
              </a:lnSpc>
            </a:pP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0,124%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300" y="850082"/>
            <a:ext cx="729615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21915" algn="l"/>
                <a:tab pos="3107690" algn="l"/>
                <a:tab pos="359981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3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–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ODPOWIEDZI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20" dirty="0"/>
              <a:t> </a:t>
            </a:r>
            <a:r>
              <a:rPr dirty="0"/>
              <a:t>nr</a:t>
            </a:r>
            <a:r>
              <a:rPr spc="-15" dirty="0"/>
              <a:t> </a:t>
            </a:r>
            <a:r>
              <a:rPr dirty="0"/>
              <a:t>2</a:t>
            </a:r>
            <a:r>
              <a:rPr spc="-15" dirty="0"/>
              <a:t> </a:t>
            </a:r>
            <a:r>
              <a:rPr dirty="0"/>
              <a:t>//</a:t>
            </a:r>
            <a:r>
              <a:rPr spc="-25" dirty="0"/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5" dirty="0"/>
              <a:t> </a:t>
            </a:r>
            <a:r>
              <a:rPr dirty="0"/>
              <a:t>Gospodarka</a:t>
            </a:r>
            <a:r>
              <a:rPr spc="-15" dirty="0"/>
              <a:t> </a:t>
            </a:r>
            <a:r>
              <a:rPr spc="-10" dirty="0"/>
              <a:t>wodorowa</a:t>
            </a:r>
            <a:endParaRPr sz="1000">
              <a:latin typeface="TT Supermolot Bold"/>
              <a:cs typeface="TT Supermolot Bol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40" y="863592"/>
            <a:ext cx="6554470" cy="2123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</a:t>
            </a:r>
            <a:r>
              <a:rPr sz="1100" spc="-1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PRACY</a:t>
            </a:r>
            <a:r>
              <a:rPr sz="1100" spc="-10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//</a:t>
            </a:r>
            <a:r>
              <a:rPr sz="11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Produkcja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zielonego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wodoru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ts val="5990"/>
              </a:lnSpc>
              <a:tabLst>
                <a:tab pos="262255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4</a:t>
            </a:r>
            <a:endParaRPr sz="5000">
              <a:latin typeface="TT Supermolot Light"/>
              <a:cs typeface="TT Supermolot Light"/>
            </a:endParaRPr>
          </a:p>
          <a:p>
            <a:pPr marL="12700" marR="5080" algn="just">
              <a:lnSpc>
                <a:spcPct val="117200"/>
              </a:lnSpc>
              <a:spcBef>
                <a:spcPts val="100"/>
              </a:spcBef>
            </a:pPr>
            <a:r>
              <a:rPr sz="1600" dirty="0">
                <a:latin typeface="TT Supermolot Regular"/>
                <a:cs typeface="TT Supermolot Regular"/>
              </a:rPr>
              <a:t>Realnie</a:t>
            </a:r>
            <a:r>
              <a:rPr sz="1600" spc="6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w</a:t>
            </a:r>
            <a:r>
              <a:rPr sz="1600" spc="7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procesie</a:t>
            </a:r>
            <a:r>
              <a:rPr sz="1600" spc="6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elektrolizy</a:t>
            </a:r>
            <a:r>
              <a:rPr sz="1600" spc="7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wymagane</a:t>
            </a:r>
            <a:r>
              <a:rPr sz="1600" spc="6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jest</a:t>
            </a:r>
            <a:r>
              <a:rPr sz="1600" spc="70" dirty="0">
                <a:latin typeface="TT Supermolot Regular"/>
                <a:cs typeface="TT Supermolot Regular"/>
              </a:rPr>
              <a:t> </a:t>
            </a:r>
            <a:r>
              <a:rPr sz="1600" spc="-10" dirty="0">
                <a:latin typeface="TT Supermolot Regular"/>
                <a:cs typeface="TT Supermolot Regular"/>
              </a:rPr>
              <a:t>12-</a:t>
            </a:r>
            <a:r>
              <a:rPr sz="1600" dirty="0">
                <a:latin typeface="TT Supermolot Regular"/>
                <a:cs typeface="TT Supermolot Regular"/>
              </a:rPr>
              <a:t>15</a:t>
            </a:r>
            <a:r>
              <a:rPr sz="1600" spc="6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kg</a:t>
            </a:r>
            <a:r>
              <a:rPr sz="1600" spc="7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wody/kg</a:t>
            </a:r>
            <a:r>
              <a:rPr sz="1600" spc="65" dirty="0">
                <a:latin typeface="TT Supermolot Regular"/>
                <a:cs typeface="TT Supermolot Regular"/>
              </a:rPr>
              <a:t> </a:t>
            </a:r>
            <a:r>
              <a:rPr sz="1600" spc="-10" dirty="0">
                <a:latin typeface="TT Supermolot Regular"/>
                <a:cs typeface="TT Supermolot Regular"/>
              </a:rPr>
              <a:t>wodoru. </a:t>
            </a:r>
            <a:r>
              <a:rPr sz="1600" dirty="0">
                <a:latin typeface="TT Supermolot Regular"/>
                <a:cs typeface="TT Supermolot Regular"/>
              </a:rPr>
              <a:t>Dodatkowo</a:t>
            </a:r>
            <a:r>
              <a:rPr sz="1600" spc="-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załóż, że</a:t>
            </a:r>
            <a:r>
              <a:rPr sz="1600" spc="-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zwiększymy produkcję</a:t>
            </a:r>
            <a:r>
              <a:rPr sz="1600" spc="-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wodoru 2-krotnie</a:t>
            </a:r>
            <a:r>
              <a:rPr sz="1600" spc="-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na </a:t>
            </a:r>
            <a:r>
              <a:rPr sz="1600" spc="-10" dirty="0">
                <a:latin typeface="TT Supermolot Regular"/>
                <a:cs typeface="TT Supermolot Regular"/>
              </a:rPr>
              <a:t>potrze- </a:t>
            </a:r>
            <a:r>
              <a:rPr sz="1600" dirty="0">
                <a:latin typeface="TT Supermolot Regular"/>
                <a:cs typeface="TT Supermolot Regular"/>
              </a:rPr>
              <a:t>by</a:t>
            </a:r>
            <a:r>
              <a:rPr sz="1600" spc="-4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nowych</a:t>
            </a:r>
            <a:r>
              <a:rPr sz="1600" spc="-40" dirty="0">
                <a:latin typeface="TT Supermolot Regular"/>
                <a:cs typeface="TT Supermolot Regular"/>
              </a:rPr>
              <a:t> </a:t>
            </a:r>
            <a:r>
              <a:rPr sz="1600" spc="-10" dirty="0">
                <a:latin typeface="TT Supermolot Regular"/>
                <a:cs typeface="TT Supermolot Regular"/>
              </a:rPr>
              <a:t>zastosowań.</a:t>
            </a:r>
            <a:r>
              <a:rPr sz="1600" spc="-4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Jaki</a:t>
            </a:r>
            <a:r>
              <a:rPr sz="1600" spc="-35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%</a:t>
            </a:r>
            <a:r>
              <a:rPr sz="1600" spc="-4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zużycia</a:t>
            </a:r>
            <a:r>
              <a:rPr sz="1600" spc="-4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wody</a:t>
            </a:r>
            <a:r>
              <a:rPr sz="1600" spc="-35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musimy</a:t>
            </a:r>
            <a:r>
              <a:rPr sz="1600" spc="-40" dirty="0">
                <a:latin typeface="TT Supermolot Bold"/>
                <a:cs typeface="TT Supermolot Bold"/>
              </a:rPr>
              <a:t> </a:t>
            </a:r>
            <a:r>
              <a:rPr sz="1600" spc="-10" dirty="0">
                <a:latin typeface="TT Supermolot Bold"/>
                <a:cs typeface="TT Supermolot Bold"/>
              </a:rPr>
              <a:t>przeznaczyć</a:t>
            </a:r>
            <a:r>
              <a:rPr sz="1600" spc="-4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na</a:t>
            </a:r>
            <a:r>
              <a:rPr sz="1600" spc="-35" dirty="0">
                <a:latin typeface="TT Supermolot Bold"/>
                <a:cs typeface="TT Supermolot Bold"/>
              </a:rPr>
              <a:t> </a:t>
            </a:r>
            <a:r>
              <a:rPr sz="1600" spc="-25" dirty="0">
                <a:latin typeface="TT Supermolot Bold"/>
                <a:cs typeface="TT Supermolot Bold"/>
              </a:rPr>
              <a:t>po- </a:t>
            </a:r>
            <a:r>
              <a:rPr sz="1600" dirty="0">
                <a:latin typeface="TT Supermolot Bold"/>
                <a:cs typeface="TT Supermolot Bold"/>
              </a:rPr>
              <a:t>trzeby</a:t>
            </a:r>
            <a:r>
              <a:rPr sz="1600" spc="-1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elektrolizy</a:t>
            </a:r>
            <a:r>
              <a:rPr sz="1600" spc="-1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wody?</a:t>
            </a:r>
            <a:r>
              <a:rPr sz="1600" spc="-5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Przyjmij</a:t>
            </a:r>
            <a:r>
              <a:rPr sz="1600" spc="-1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skrajnie</a:t>
            </a:r>
            <a:r>
              <a:rPr sz="1600" spc="-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niekorzystne</a:t>
            </a:r>
            <a:r>
              <a:rPr sz="1600" spc="-10" dirty="0">
                <a:latin typeface="TT Supermolot Regular"/>
                <a:cs typeface="TT Supermolot Regular"/>
              </a:rPr>
              <a:t> warunki.</a:t>
            </a:r>
            <a:endParaRPr sz="1600">
              <a:latin typeface="TT Supermolot Regular"/>
              <a:cs typeface="TT Supermolot Regular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00904" y="400055"/>
            <a:ext cx="4438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UCZEŃ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387355"/>
            <a:ext cx="4570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Scenariusz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nr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Gospodarka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wodorowa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998" y="184458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9100" y="2101855"/>
            <a:ext cx="3757929" cy="1351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MASA WODY NA POTRZEBY </a:t>
            </a:r>
            <a:r>
              <a:rPr sz="1200" spc="-10" dirty="0">
                <a:latin typeface="TT Supermolot Bold"/>
                <a:cs typeface="TT Supermolot Bold"/>
              </a:rPr>
              <a:t>ELEKTROLIZY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2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1,3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ton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15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=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41,6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ton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TT Supermolot Bold"/>
                <a:cs typeface="TT Supermolot Bold"/>
              </a:rPr>
              <a:t>OBJĘTOŚĆ WODY NA POTRZEBY </a:t>
            </a:r>
            <a:r>
              <a:rPr sz="1200" spc="-10" dirty="0">
                <a:latin typeface="TT Supermolot Bold"/>
                <a:cs typeface="TT Supermolot Bold"/>
              </a:rPr>
              <a:t>ELEKTROLIZY: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41,6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ton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=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41,6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m³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TT Supermolot Bold"/>
                <a:cs typeface="TT Supermolot Bold"/>
              </a:rPr>
              <a:t>PROCENT ZUŻYCIA WODY NA POTRZEBY </a:t>
            </a:r>
            <a:r>
              <a:rPr sz="1200" spc="-10" dirty="0">
                <a:latin typeface="TT Supermolot Bold"/>
                <a:cs typeface="TT Supermolot Bold"/>
              </a:rPr>
              <a:t>ELEKTROLIZY: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00" y="850082"/>
            <a:ext cx="732155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21915" algn="l"/>
                <a:tab pos="3133090" algn="l"/>
                <a:tab pos="362521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4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–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ODPOWIEDZI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20" dirty="0"/>
              <a:t> </a:t>
            </a:r>
            <a:r>
              <a:rPr dirty="0"/>
              <a:t>nr</a:t>
            </a:r>
            <a:r>
              <a:rPr spc="-15" dirty="0"/>
              <a:t> </a:t>
            </a:r>
            <a:r>
              <a:rPr dirty="0"/>
              <a:t>2</a:t>
            </a:r>
            <a:r>
              <a:rPr spc="-15" dirty="0"/>
              <a:t> </a:t>
            </a:r>
            <a:r>
              <a:rPr dirty="0"/>
              <a:t>//</a:t>
            </a:r>
            <a:r>
              <a:rPr spc="-25" dirty="0"/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5" dirty="0"/>
              <a:t> </a:t>
            </a:r>
            <a:r>
              <a:rPr dirty="0"/>
              <a:t>Gospodarka</a:t>
            </a:r>
            <a:r>
              <a:rPr spc="-15" dirty="0"/>
              <a:t> </a:t>
            </a:r>
            <a:r>
              <a:rPr spc="-10" dirty="0"/>
              <a:t>wodorowa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98000" y="3821833"/>
            <a:ext cx="2473960" cy="0"/>
          </a:xfrm>
          <a:custGeom>
            <a:avLst/>
            <a:gdLst/>
            <a:ahLst/>
            <a:cxnLst/>
            <a:rect l="l" t="t" r="r" b="b"/>
            <a:pathLst>
              <a:path w="2473960">
                <a:moveTo>
                  <a:pt x="0" y="0"/>
                </a:moveTo>
                <a:lnTo>
                  <a:pt x="2473413" y="0"/>
                </a:lnTo>
              </a:path>
            </a:pathLst>
          </a:custGeom>
          <a:ln w="53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49799" y="3821833"/>
            <a:ext cx="1066165" cy="0"/>
          </a:xfrm>
          <a:custGeom>
            <a:avLst/>
            <a:gdLst/>
            <a:ahLst/>
            <a:cxnLst/>
            <a:rect l="l" t="t" r="r" b="b"/>
            <a:pathLst>
              <a:path w="1066164">
                <a:moveTo>
                  <a:pt x="0" y="0"/>
                </a:moveTo>
                <a:lnTo>
                  <a:pt x="106560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33728" y="3593891"/>
            <a:ext cx="23641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masa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potrzeby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elektrolizy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19072" y="3822491"/>
            <a:ext cx="2193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całkowita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masa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zużywanej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wody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87316" y="3593891"/>
            <a:ext cx="8001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41,6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m³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55998" y="3822491"/>
            <a:ext cx="1677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9385,4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mln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m³</a:t>
            </a:r>
            <a:r>
              <a:rPr sz="1200" spc="254" dirty="0">
                <a:latin typeface="TT Supermolot Regular"/>
                <a:cs typeface="TT Supermolot Regular"/>
              </a:rPr>
              <a:t> </a:t>
            </a:r>
            <a:r>
              <a:rPr sz="1800" baseline="37037" dirty="0">
                <a:latin typeface="TT Supermolot Regular"/>
                <a:cs typeface="TT Supermolot Regular"/>
              </a:rPr>
              <a:t>·</a:t>
            </a:r>
            <a:r>
              <a:rPr sz="1800" spc="-15" baseline="37037" dirty="0">
                <a:latin typeface="TT Supermolot Regular"/>
                <a:cs typeface="TT Supermolot Regular"/>
              </a:rPr>
              <a:t> </a:t>
            </a:r>
            <a:r>
              <a:rPr sz="1800" baseline="37037" dirty="0">
                <a:latin typeface="TT Supermolot Regular"/>
                <a:cs typeface="TT Supermolot Regular"/>
              </a:rPr>
              <a:t>100%</a:t>
            </a:r>
            <a:r>
              <a:rPr sz="1800" spc="-7" baseline="37037" dirty="0">
                <a:latin typeface="TT Supermolot Regular"/>
                <a:cs typeface="TT Supermolot Regular"/>
              </a:rPr>
              <a:t> </a:t>
            </a:r>
            <a:r>
              <a:rPr sz="1800" spc="-75" baseline="37037" dirty="0">
                <a:latin typeface="TT Supermolot Regular"/>
                <a:cs typeface="TT Supermolot Regular"/>
              </a:rPr>
              <a:t>=</a:t>
            </a:r>
            <a:endParaRPr sz="1800" baseline="37037">
              <a:latin typeface="TT Supermolot Regular"/>
              <a:cs typeface="TT Supermolot Regular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29278" y="3719926"/>
            <a:ext cx="5689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100%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=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27394" y="3744011"/>
            <a:ext cx="588645" cy="19367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350"/>
              </a:lnSpc>
            </a:pP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0,443%</a:t>
            </a:r>
            <a:endParaRPr sz="1200">
              <a:latin typeface="TT Supermolot Bold"/>
              <a:cs typeface="TT Supermolot Bol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300" y="655997"/>
            <a:ext cx="7778750" cy="292036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11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NAUCZYCIEL</a:t>
            </a:r>
            <a:endParaRPr sz="11000">
              <a:latin typeface="TT Supermolot Light"/>
              <a:cs typeface="TT Supermolot Light"/>
            </a:endParaRPr>
          </a:p>
          <a:p>
            <a:pPr marL="66675" marR="2431415" algn="just">
              <a:lnSpc>
                <a:spcPts val="3000"/>
              </a:lnSpc>
            </a:pPr>
            <a:r>
              <a:rPr sz="2300" dirty="0">
                <a:solidFill>
                  <a:srgbClr val="FFFFFF"/>
                </a:solidFill>
              </a:rPr>
              <a:t>Materiały</a:t>
            </a:r>
            <a:r>
              <a:rPr sz="2300" spc="-35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z</a:t>
            </a:r>
            <a:r>
              <a:rPr sz="2300" spc="-4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informacjami</a:t>
            </a:r>
            <a:r>
              <a:rPr sz="2300" spc="-35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dla</a:t>
            </a:r>
            <a:r>
              <a:rPr sz="2300" spc="-35" dirty="0">
                <a:solidFill>
                  <a:srgbClr val="FFFFFF"/>
                </a:solidFill>
              </a:rPr>
              <a:t> </a:t>
            </a:r>
            <a:r>
              <a:rPr sz="2300" spc="-10" dirty="0">
                <a:solidFill>
                  <a:srgbClr val="FFFFFF"/>
                </a:solidFill>
              </a:rPr>
              <a:t>nauczyciela </a:t>
            </a:r>
            <a:r>
              <a:rPr sz="2300" dirty="0">
                <a:solidFill>
                  <a:srgbClr val="FFFFFF"/>
                </a:solidFill>
              </a:rPr>
              <a:t>o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wodorze.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Slajdy</a:t>
            </a:r>
            <a:r>
              <a:rPr sz="2300" i="1" spc="-60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można</a:t>
            </a:r>
            <a:r>
              <a:rPr sz="2300" i="1" spc="-5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spc="-10" dirty="0">
                <a:solidFill>
                  <a:srgbClr val="FFFFFF"/>
                </a:solidFill>
                <a:latin typeface="TT Supermolot Italic"/>
                <a:cs typeface="TT Supermolot Italic"/>
              </a:rPr>
              <a:t>zaprezentować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uczniom</a:t>
            </a:r>
            <a:r>
              <a:rPr sz="2300" i="1" spc="-3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w</a:t>
            </a:r>
            <a:r>
              <a:rPr sz="2300" i="1" spc="-3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dirty="0">
                <a:solidFill>
                  <a:srgbClr val="FFFFFF"/>
                </a:solidFill>
                <a:latin typeface="TT Supermolot Italic"/>
                <a:cs typeface="TT Supermolot Italic"/>
              </a:rPr>
              <a:t>trakcie</a:t>
            </a:r>
            <a:r>
              <a:rPr sz="2300" i="1" spc="-35" dirty="0">
                <a:solidFill>
                  <a:srgbClr val="FFFFFF"/>
                </a:solidFill>
                <a:latin typeface="TT Supermolot Italic"/>
                <a:cs typeface="TT Supermolot Italic"/>
              </a:rPr>
              <a:t> </a:t>
            </a:r>
            <a:r>
              <a:rPr sz="2300" i="1" spc="-10" dirty="0">
                <a:solidFill>
                  <a:srgbClr val="FFFFFF"/>
                </a:solidFill>
                <a:latin typeface="TT Supermolot Italic"/>
                <a:cs typeface="TT Supermolot Italic"/>
              </a:rPr>
              <a:t>zajęć.</a:t>
            </a:r>
            <a:endParaRPr sz="2300">
              <a:latin typeface="TT Supermolot Italic"/>
              <a:cs typeface="TT Supermolot Ital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387355"/>
            <a:ext cx="58566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zajęć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lekcyjnych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nr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2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ZAAWANSOWANY</a:t>
            </a:r>
            <a:r>
              <a:rPr sz="1100" spc="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//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Gospodarka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wodorowa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03999" y="3450361"/>
            <a:ext cx="6146792" cy="315638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7300" y="960870"/>
            <a:ext cx="731202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90064" algn="l"/>
                <a:tab pos="2272665" algn="l"/>
                <a:tab pos="5184140" algn="l"/>
              </a:tabLst>
            </a:pPr>
            <a:r>
              <a:rPr sz="5000" spc="-20" dirty="0">
                <a:solidFill>
                  <a:srgbClr val="3A9BDC"/>
                </a:solidFill>
                <a:latin typeface="TT Supermolot Light"/>
                <a:cs typeface="TT Supermolot Light"/>
              </a:rPr>
              <a:t>Woda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a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produkcja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wodoru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00" y="2959105"/>
            <a:ext cx="3110230" cy="2494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1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czynnikiem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zmieniającym</a:t>
            </a:r>
            <a:r>
              <a:rPr sz="1200" spc="16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zasady </a:t>
            </a:r>
            <a:r>
              <a:rPr sz="1200" dirty="0">
                <a:latin typeface="TT Supermolot Regular"/>
                <a:cs typeface="TT Supermolot Regular"/>
              </a:rPr>
              <a:t>gry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gospodarce,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zwłaszcza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przypadku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sek- </a:t>
            </a:r>
            <a:r>
              <a:rPr sz="1200" dirty="0">
                <a:latin typeface="TT Supermolot Regular"/>
                <a:cs typeface="TT Supermolot Regular"/>
              </a:rPr>
              <a:t>torów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trudnych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dekarbonizacji,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takich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jak </a:t>
            </a:r>
            <a:r>
              <a:rPr sz="1200" dirty="0">
                <a:latin typeface="TT Supermolot Regular"/>
                <a:cs typeface="TT Supermolot Regular"/>
              </a:rPr>
              <a:t>produkcja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stali,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produkcja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chemiczna,</a:t>
            </a:r>
            <a:r>
              <a:rPr sz="1200" spc="10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lotnic- </a:t>
            </a:r>
            <a:r>
              <a:rPr sz="1200" spc="-25" dirty="0">
                <a:latin typeface="TT Supermolot Regular"/>
                <a:cs typeface="TT Supermolot Regular"/>
              </a:rPr>
              <a:t>two,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żegluga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transport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ciężarowy.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Ocena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skut- </a:t>
            </a:r>
            <a:r>
              <a:rPr sz="1200" dirty="0">
                <a:latin typeface="TT Supermolot Regular"/>
                <a:cs typeface="TT Supermolot Regular"/>
              </a:rPr>
              <a:t>ków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zużycia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wody</a:t>
            </a:r>
            <a:r>
              <a:rPr sz="1200" spc="-10" dirty="0">
                <a:latin typeface="TT Supermolot Regular"/>
                <a:cs typeface="TT Supermolot Regular"/>
              </a:rPr>
              <a:t> związanych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10" dirty="0">
                <a:latin typeface="TT Supermolot Regular"/>
                <a:cs typeface="TT Supermolot Regular"/>
              </a:rPr>
              <a:t> produkcją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wo- </a:t>
            </a:r>
            <a:r>
              <a:rPr sz="1200" dirty="0">
                <a:latin typeface="TT Supermolot Regular"/>
                <a:cs typeface="TT Supermolot Regular"/>
              </a:rPr>
              <a:t>doru,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zwłaszcza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obszarach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ograniczonym </a:t>
            </a:r>
            <a:r>
              <a:rPr sz="1200" dirty="0">
                <a:latin typeface="TT Supermolot Regular"/>
                <a:cs typeface="TT Supermolot Regular"/>
              </a:rPr>
              <a:t>dostępie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wody,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kluczowa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zarządza- </a:t>
            </a:r>
            <a:r>
              <a:rPr sz="1200" dirty="0">
                <a:latin typeface="TT Supermolot Regular"/>
                <a:cs typeface="TT Supermolot Regular"/>
              </a:rPr>
              <a:t>niu</a:t>
            </a:r>
            <a:r>
              <a:rPr sz="1200" spc="1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potencjalnymi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zakłóceniami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1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procesach wytwarzania.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Wszystkie technologie </a:t>
            </a:r>
            <a:r>
              <a:rPr sz="1200" spc="-10" dirty="0">
                <a:latin typeface="TT Supermolot Regular"/>
                <a:cs typeface="TT Supermolot Regular"/>
              </a:rPr>
              <a:t>produkcji </a:t>
            </a:r>
            <a:r>
              <a:rPr sz="1200" dirty="0">
                <a:latin typeface="TT Supermolot Regular"/>
                <a:cs typeface="TT Supermolot Regular"/>
              </a:rPr>
              <a:t>wodoru</a:t>
            </a:r>
            <a:r>
              <a:rPr sz="1200" spc="1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wymagają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wody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jako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surowca.</a:t>
            </a:r>
            <a:r>
              <a:rPr sz="1200" spc="114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Woda </a:t>
            </a:r>
            <a:r>
              <a:rPr sz="1200" spc="-10" dirty="0">
                <a:latin typeface="TT Supermolot Regular"/>
                <a:cs typeface="TT Supermolot Regular"/>
              </a:rPr>
              <a:t>jest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potrzebna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nie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tylko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produkcji,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ale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także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chłodzenia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procesów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technologicznych.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00" y="5626105"/>
            <a:ext cx="3110230" cy="1351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z="1200" spc="-35" dirty="0">
                <a:latin typeface="TT Supermolot Regular"/>
                <a:cs typeface="TT Supermolot Regular"/>
              </a:rPr>
              <a:t>Wzrost sprawności </a:t>
            </a:r>
            <a:r>
              <a:rPr sz="1200" spc="-30" dirty="0">
                <a:latin typeface="TT Supermolot Regular"/>
                <a:cs typeface="TT Supermolot Regular"/>
              </a:rPr>
              <a:t>elektroliz</a:t>
            </a:r>
            <a:r>
              <a:rPr sz="1200" dirty="0">
                <a:latin typeface="TT Supermolot Regular"/>
                <a:cs typeface="TT Supermolot Regular"/>
              </a:rPr>
              <a:t>y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5" dirty="0">
                <a:latin typeface="TT Supermolot Regular"/>
                <a:cs typeface="TT Supermolot Regular"/>
              </a:rPr>
              <a:t>1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punk</a:t>
            </a:r>
            <a:r>
              <a:rPr sz="1200" dirty="0">
                <a:latin typeface="TT Supermolot Regular"/>
                <a:cs typeface="TT Supermolot Regular"/>
              </a:rPr>
              <a:t>t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procen-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towy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przekład</a:t>
            </a:r>
            <a:r>
              <a:rPr sz="1200" dirty="0">
                <a:latin typeface="TT Supermolot Regular"/>
                <a:cs typeface="TT Supermolot Regular"/>
              </a:rPr>
              <a:t>a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się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n</a:t>
            </a:r>
            <a:r>
              <a:rPr sz="1200" dirty="0">
                <a:latin typeface="TT Supermolot Regular"/>
                <a:cs typeface="TT Supermolot Regular"/>
              </a:rPr>
              <a:t>a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zmniejszenie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zapotrzebo-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wania</a:t>
            </a:r>
            <a:r>
              <a:rPr sz="1200" spc="-13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n</a:t>
            </a:r>
            <a:r>
              <a:rPr sz="1200" dirty="0">
                <a:latin typeface="TT Supermolot Regular"/>
                <a:cs typeface="TT Supermolot Regular"/>
              </a:rPr>
              <a:t>a</a:t>
            </a:r>
            <a:r>
              <a:rPr sz="1200" spc="-130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wodę.</a:t>
            </a:r>
            <a:r>
              <a:rPr sz="1200" spc="-130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Zużycie</a:t>
            </a:r>
            <a:r>
              <a:rPr sz="1200" spc="-13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wody</a:t>
            </a:r>
            <a:r>
              <a:rPr sz="1200" spc="-1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</a:t>
            </a:r>
            <a:r>
              <a:rPr sz="1200" spc="-130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procesie</a:t>
            </a:r>
            <a:r>
              <a:rPr sz="1200" spc="-13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produk-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cj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zieloneg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wodor</a:t>
            </a:r>
            <a:r>
              <a:rPr sz="1200" dirty="0">
                <a:latin typeface="TT Supermolot Regular"/>
                <a:cs typeface="TT Supermolot Regular"/>
              </a:rPr>
              <a:t>u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zmniejsza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się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okoł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100" dirty="0">
                <a:latin typeface="TT Supermolot Regular"/>
                <a:cs typeface="TT Supermolot Regular"/>
              </a:rPr>
              <a:t> </a:t>
            </a:r>
            <a:r>
              <a:rPr sz="1200" spc="-40" dirty="0">
                <a:latin typeface="TT Supermolot Regular"/>
                <a:cs typeface="TT Supermolot Regular"/>
              </a:rPr>
              <a:t>2%.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Im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bardzie</a:t>
            </a:r>
            <a:r>
              <a:rPr sz="1200" dirty="0">
                <a:latin typeface="TT Supermolot Regular"/>
                <a:cs typeface="TT Supermolot Regular"/>
              </a:rPr>
              <a:t>j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jest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wydajna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technologi</a:t>
            </a:r>
            <a:r>
              <a:rPr sz="1200" dirty="0">
                <a:latin typeface="TT Supermolot Regular"/>
                <a:cs typeface="TT Supermolot Regular"/>
              </a:rPr>
              <a:t>a</a:t>
            </a:r>
            <a:r>
              <a:rPr sz="1200" spc="14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produkcji </a:t>
            </a:r>
            <a:r>
              <a:rPr sz="1200" spc="-35" dirty="0">
                <a:latin typeface="TT Supermolot Regular"/>
                <a:cs typeface="TT Supermolot Regular"/>
              </a:rPr>
              <a:t>wodoru,</a:t>
            </a:r>
            <a:r>
              <a:rPr sz="1200" spc="-9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tym</a:t>
            </a:r>
            <a:r>
              <a:rPr sz="1200" spc="-9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mniej</a:t>
            </a:r>
            <a:r>
              <a:rPr sz="1200" spc="-95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generuje</a:t>
            </a:r>
            <a:r>
              <a:rPr sz="1200" spc="-95" dirty="0">
                <a:latin typeface="TT Supermolot Regular"/>
                <a:cs typeface="TT Supermolot Regular"/>
              </a:rPr>
              <a:t> </a:t>
            </a:r>
            <a:r>
              <a:rPr sz="1200" spc="-35" dirty="0">
                <a:latin typeface="TT Supermolot Regular"/>
                <a:cs typeface="TT Supermolot Regular"/>
              </a:rPr>
              <a:t>ciepła</a:t>
            </a:r>
            <a:r>
              <a:rPr sz="1200" spc="-9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odpadowego. </a:t>
            </a:r>
            <a:r>
              <a:rPr sz="1200" spc="-35" dirty="0">
                <a:latin typeface="TT Supermolot Regular"/>
                <a:cs typeface="TT Supermolot Regular"/>
              </a:rPr>
              <a:t>Ostatecznie</a:t>
            </a:r>
            <a:r>
              <a:rPr sz="1200" spc="-7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potrzeb</a:t>
            </a:r>
            <a:r>
              <a:rPr sz="1200" dirty="0">
                <a:latin typeface="TT Supermolot Regular"/>
                <a:cs typeface="TT Supermolot Regular"/>
              </a:rPr>
              <a:t>a</a:t>
            </a:r>
            <a:r>
              <a:rPr sz="1200" spc="-7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mniej</a:t>
            </a:r>
            <a:r>
              <a:rPr sz="1200" spc="-7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wody</a:t>
            </a:r>
            <a:r>
              <a:rPr sz="1200" spc="-7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d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-75" dirty="0">
                <a:latin typeface="TT Supermolot Regular"/>
                <a:cs typeface="TT Supermolot Regular"/>
              </a:rPr>
              <a:t> </a:t>
            </a:r>
            <a:r>
              <a:rPr sz="1200" spc="-30" dirty="0">
                <a:latin typeface="TT Supermolot Regular"/>
                <a:cs typeface="TT Supermolot Regular"/>
              </a:rPr>
              <a:t>chłodzenia.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91300" y="6856175"/>
            <a:ext cx="31584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i="1" dirty="0">
                <a:latin typeface="TT Supermolot Italic"/>
                <a:cs typeface="TT Supermolot Italic"/>
              </a:rPr>
              <a:t>Źródło:</a:t>
            </a:r>
            <a:r>
              <a:rPr sz="700" i="1" spc="-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Water</a:t>
            </a:r>
            <a:r>
              <a:rPr sz="700" i="1" spc="-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for</a:t>
            </a:r>
            <a:r>
              <a:rPr sz="700" i="1" spc="-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hydrogen</a:t>
            </a:r>
            <a:r>
              <a:rPr sz="700" i="1" spc="-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production,</a:t>
            </a:r>
            <a:r>
              <a:rPr sz="700" i="1" spc="-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IRENA</a:t>
            </a:r>
            <a:r>
              <a:rPr sz="700" i="1" spc="-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2023,</a:t>
            </a:r>
            <a:r>
              <a:rPr sz="700" i="1" spc="-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ISBN:</a:t>
            </a:r>
            <a:r>
              <a:rPr sz="700" i="1" spc="-5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978-92-9260-526-</a:t>
            </a:r>
            <a:r>
              <a:rPr sz="700" i="1" spc="-50" dirty="0">
                <a:latin typeface="TT Supermolot Italic"/>
                <a:cs typeface="TT Supermolot Italic"/>
              </a:rPr>
              <a:t>1</a:t>
            </a:r>
            <a:endParaRPr sz="700">
              <a:latin typeface="TT Supermolot Italic"/>
              <a:cs typeface="TT Supermolot Ital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804000" y="6726183"/>
            <a:ext cx="6172200" cy="0"/>
          </a:xfrm>
          <a:custGeom>
            <a:avLst/>
            <a:gdLst/>
            <a:ahLst/>
            <a:cxnLst/>
            <a:rect l="l" t="t" r="r" b="b"/>
            <a:pathLst>
              <a:path w="6172200">
                <a:moveTo>
                  <a:pt x="0" y="0"/>
                </a:moveTo>
                <a:lnTo>
                  <a:pt x="61722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804000" y="3265942"/>
            <a:ext cx="6172200" cy="0"/>
          </a:xfrm>
          <a:custGeom>
            <a:avLst/>
            <a:gdLst/>
            <a:ahLst/>
            <a:cxnLst/>
            <a:rect l="l" t="t" r="r" b="b"/>
            <a:pathLst>
              <a:path w="6172200">
                <a:moveTo>
                  <a:pt x="0" y="0"/>
                </a:moveTo>
                <a:lnTo>
                  <a:pt x="61722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791300" y="2959105"/>
            <a:ext cx="24409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AVERAGE</a:t>
            </a:r>
            <a:r>
              <a:rPr sz="1200" spc="-4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WATER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INTENSITY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(L/kg)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20" dirty="0"/>
              <a:t> </a:t>
            </a:r>
            <a:r>
              <a:rPr dirty="0"/>
              <a:t>nr</a:t>
            </a:r>
            <a:r>
              <a:rPr spc="-15" dirty="0"/>
              <a:t> </a:t>
            </a:r>
            <a:r>
              <a:rPr dirty="0"/>
              <a:t>2</a:t>
            </a:r>
            <a:r>
              <a:rPr spc="-15" dirty="0"/>
              <a:t> </a:t>
            </a:r>
            <a:r>
              <a:rPr dirty="0"/>
              <a:t>//</a:t>
            </a:r>
            <a:r>
              <a:rPr spc="-25" dirty="0"/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5" dirty="0"/>
              <a:t> </a:t>
            </a:r>
            <a:r>
              <a:rPr dirty="0"/>
              <a:t>Gospodarka</a:t>
            </a:r>
            <a:r>
              <a:rPr spc="-15" dirty="0"/>
              <a:t> </a:t>
            </a:r>
            <a:r>
              <a:rPr spc="-10" dirty="0"/>
              <a:t>wodorowa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47300" y="876305"/>
            <a:ext cx="116586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00" y="960870"/>
            <a:ext cx="392430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615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Zielony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wodór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300" y="2197105"/>
            <a:ext cx="4832350" cy="2303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715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Według</a:t>
            </a:r>
            <a:r>
              <a:rPr sz="1200" spc="19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wyliczeń</a:t>
            </a:r>
            <a:r>
              <a:rPr sz="1200" spc="1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Międzynarodowej</a:t>
            </a:r>
            <a:r>
              <a:rPr sz="1200" spc="1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Agencji</a:t>
            </a:r>
            <a:r>
              <a:rPr sz="1200" spc="19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Energetycznej</a:t>
            </a:r>
            <a:r>
              <a:rPr sz="1200" spc="19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(MAE),</a:t>
            </a:r>
            <a:r>
              <a:rPr sz="1200" spc="19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za- </a:t>
            </a:r>
            <a:r>
              <a:rPr sz="1200" dirty="0">
                <a:latin typeface="TT Supermolot Regular"/>
                <a:cs typeface="TT Supermolot Regular"/>
              </a:rPr>
              <a:t>potrzebowanie</a:t>
            </a:r>
            <a:r>
              <a:rPr sz="1200" spc="3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3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zielony</a:t>
            </a:r>
            <a:r>
              <a:rPr sz="1200" spc="3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3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3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2050</a:t>
            </a:r>
            <a:r>
              <a:rPr sz="1200" spc="3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r.</a:t>
            </a:r>
            <a:r>
              <a:rPr sz="1200" spc="3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będzie</a:t>
            </a:r>
            <a:r>
              <a:rPr sz="1200" spc="3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4-krotnie</a:t>
            </a:r>
            <a:r>
              <a:rPr sz="1200" spc="3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więk- </a:t>
            </a:r>
            <a:r>
              <a:rPr sz="1200" dirty="0">
                <a:latin typeface="TT Supermolot Regular"/>
                <a:cs typeface="TT Supermolot Regular"/>
              </a:rPr>
              <a:t>sze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niż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cała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obecna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produkcja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wodoru.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Zgodnie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szacunkami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wynie- </a:t>
            </a:r>
            <a:r>
              <a:rPr sz="1200" dirty="0">
                <a:latin typeface="TT Supermolot Regular"/>
                <a:cs typeface="TT Supermolot Regular"/>
              </a:rPr>
              <a:t>sie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ok.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400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Mt.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Według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raportu,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aż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75%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tego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wodoru</a:t>
            </a:r>
            <a:r>
              <a:rPr sz="1200" spc="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pochodzić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będzie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elektrolizy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wody.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Konieczna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20" dirty="0">
                <a:latin typeface="TT Supermolot Regular"/>
                <a:cs typeface="TT Supermolot Regular"/>
              </a:rPr>
              <a:t> inwestycja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zarówno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elektrolizery, </a:t>
            </a:r>
            <a:r>
              <a:rPr sz="1200" spc="-25" dirty="0">
                <a:latin typeface="TT Supermolot Regular"/>
                <a:cs typeface="TT Supermolot Regular"/>
              </a:rPr>
              <a:t>ale </a:t>
            </a:r>
            <a:r>
              <a:rPr sz="1200" spc="-10" dirty="0">
                <a:latin typeface="TT Supermolot Regular"/>
                <a:cs typeface="TT Supermolot Regular"/>
              </a:rPr>
              <a:t>także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rozwój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odpowiedniej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infrastruktury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zasilenia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elektrolizerów.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12700" marR="5080" algn="just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Polska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Strategia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Wodorowa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(PSW)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przewiduje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uruchomienie</a:t>
            </a:r>
            <a:r>
              <a:rPr sz="1200" spc="8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instalacji </a:t>
            </a:r>
            <a:r>
              <a:rPr sz="1200" dirty="0">
                <a:latin typeface="TT Supermolot Regular"/>
                <a:cs typeface="TT Supermolot Regular"/>
              </a:rPr>
              <a:t>zero-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niskoemisyjnych,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tym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elektrolizerów,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mocy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50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MW</a:t>
            </a:r>
            <a:r>
              <a:rPr sz="1200" spc="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4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roku </a:t>
            </a:r>
            <a:r>
              <a:rPr sz="1200" dirty="0">
                <a:latin typeface="TT Supermolot Regular"/>
                <a:cs typeface="TT Supermolot Regular"/>
              </a:rPr>
              <a:t>2025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r.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GW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roku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2030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r.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Wodór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ma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pełnić</a:t>
            </a:r>
            <a:r>
              <a:rPr sz="1200" spc="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polskiej</a:t>
            </a:r>
            <a:r>
              <a:rPr sz="1200" spc="6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gospo- </a:t>
            </a:r>
            <a:r>
              <a:rPr sz="1200" dirty="0">
                <a:latin typeface="TT Supermolot Regular"/>
                <a:cs typeface="TT Supermolot Regular"/>
              </a:rPr>
              <a:t>darce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przede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wszystkim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rolę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magazynu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energii,</a:t>
            </a:r>
            <a:r>
              <a:rPr sz="1200" spc="1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umożliwiając</a:t>
            </a:r>
            <a:r>
              <a:rPr sz="1200" spc="15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szybsze </a:t>
            </a:r>
            <a:r>
              <a:rPr sz="1200" dirty="0">
                <a:latin typeface="TT Supermolot Regular"/>
                <a:cs typeface="TT Supermolot Regular"/>
              </a:rPr>
              <a:t>osiągnięcie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neutralności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klimatycznej.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13299" y="6627788"/>
            <a:ext cx="3315970" cy="28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z="700" i="1" spc="-25" dirty="0">
                <a:latin typeface="TT Supermolot Italic"/>
                <a:cs typeface="TT Supermolot Italic"/>
              </a:rPr>
              <a:t>Źródło: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25" dirty="0">
                <a:latin typeface="TT Supermolot Italic"/>
                <a:cs typeface="TT Supermolot Italic"/>
              </a:rPr>
              <a:t>Polski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25" dirty="0">
                <a:latin typeface="TT Supermolot Italic"/>
                <a:cs typeface="TT Supermolot Italic"/>
              </a:rPr>
              <a:t>Instytut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30" dirty="0">
                <a:latin typeface="TT Supermolot Italic"/>
                <a:cs typeface="TT Supermolot Italic"/>
              </a:rPr>
              <a:t>Ekonomiczny,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25" dirty="0">
                <a:latin typeface="TT Supermolot Italic"/>
                <a:cs typeface="TT Supermolot Italic"/>
              </a:rPr>
              <a:t>Wyścig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20" dirty="0">
                <a:latin typeface="TT Supermolot Italic"/>
                <a:cs typeface="TT Supermolot Italic"/>
              </a:rPr>
              <a:t>po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25" dirty="0">
                <a:latin typeface="TT Supermolot Italic"/>
                <a:cs typeface="TT Supermolot Italic"/>
              </a:rPr>
              <a:t>wodór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30" dirty="0">
                <a:latin typeface="TT Supermolot Italic"/>
                <a:cs typeface="TT Supermolot Italic"/>
              </a:rPr>
              <a:t>Państwa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i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20" dirty="0">
                <a:latin typeface="TT Supermolot Italic"/>
                <a:cs typeface="TT Supermolot Italic"/>
              </a:rPr>
              <a:t>ich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30" dirty="0">
                <a:latin typeface="TT Supermolot Italic"/>
                <a:cs typeface="TT Supermolot Italic"/>
              </a:rPr>
              <a:t>strategie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wodorowe,</a:t>
            </a:r>
            <a:r>
              <a:rPr sz="700" i="1" spc="50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ISBN 978-83-67575-58-</a:t>
            </a:r>
            <a:r>
              <a:rPr sz="700" i="1" spc="-50" dirty="0">
                <a:latin typeface="TT Supermolot Italic"/>
                <a:cs typeface="TT Supermolot Italic"/>
              </a:rPr>
              <a:t>4</a:t>
            </a:r>
            <a:endParaRPr sz="700">
              <a:latin typeface="TT Supermolot Italic"/>
              <a:cs typeface="TT Supermolot Italic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35104" y="3020513"/>
            <a:ext cx="3308346" cy="340284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501749" y="2201020"/>
            <a:ext cx="3380740" cy="541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ZAPOTRZEBOWANIE NA WODÓR </a:t>
            </a:r>
            <a:r>
              <a:rPr sz="1200" spc="-10" dirty="0">
                <a:latin typeface="TT Supermolot Bold"/>
                <a:cs typeface="TT Supermolot Bold"/>
              </a:rPr>
              <a:t>NISKOEMISYJNY</a:t>
            </a:r>
            <a:endParaRPr sz="1200">
              <a:latin typeface="TT Supermolot Bold"/>
              <a:cs typeface="TT Supermolot Bold"/>
            </a:endParaRPr>
          </a:p>
          <a:p>
            <a:pPr marL="12700" marR="157480">
              <a:lnSpc>
                <a:spcPts val="1320"/>
              </a:lnSpc>
              <a:spcBef>
                <a:spcPts val="30"/>
              </a:spcBef>
            </a:pPr>
            <a:r>
              <a:rPr sz="1100" i="1" dirty="0">
                <a:latin typeface="TT Supermolot Italic"/>
                <a:cs typeface="TT Supermolot Italic"/>
              </a:rPr>
              <a:t>w</a:t>
            </a:r>
            <a:r>
              <a:rPr sz="1100" i="1" spc="-10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latach</a:t>
            </a:r>
            <a:r>
              <a:rPr sz="1100" i="1" spc="-10" dirty="0">
                <a:latin typeface="TT Supermolot Italic"/>
                <a:cs typeface="TT Supermolot Italic"/>
              </a:rPr>
              <a:t> 2020-</a:t>
            </a:r>
            <a:r>
              <a:rPr sz="1100" i="1" dirty="0">
                <a:latin typeface="TT Supermolot Italic"/>
                <a:cs typeface="TT Supermolot Italic"/>
              </a:rPr>
              <a:t>2050</a:t>
            </a:r>
            <a:r>
              <a:rPr sz="1100" i="1" spc="-10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w</a:t>
            </a:r>
            <a:r>
              <a:rPr sz="1100" i="1" spc="-10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scenariuszu</a:t>
            </a:r>
            <a:r>
              <a:rPr sz="1100" i="1" spc="-10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zerowych</a:t>
            </a:r>
            <a:r>
              <a:rPr sz="1100" i="1" spc="-5" dirty="0">
                <a:latin typeface="TT Supermolot Italic"/>
                <a:cs typeface="TT Supermolot Italic"/>
              </a:rPr>
              <a:t> </a:t>
            </a:r>
            <a:r>
              <a:rPr sz="1100" i="1" spc="-10" dirty="0">
                <a:latin typeface="TT Supermolot Italic"/>
                <a:cs typeface="TT Supermolot Italic"/>
              </a:rPr>
              <a:t>emisji </a:t>
            </a:r>
            <a:r>
              <a:rPr sz="1100" i="1" dirty="0">
                <a:latin typeface="TT Supermolot Italic"/>
                <a:cs typeface="TT Supermolot Italic"/>
              </a:rPr>
              <a:t>do</a:t>
            </a:r>
            <a:r>
              <a:rPr sz="1100" i="1" spc="-15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2050</a:t>
            </a:r>
            <a:r>
              <a:rPr sz="1100" i="1" spc="-10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r.</a:t>
            </a:r>
            <a:r>
              <a:rPr sz="1100" i="1" spc="-10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(w</a:t>
            </a:r>
            <a:r>
              <a:rPr sz="1100" i="1" spc="-15" dirty="0">
                <a:latin typeface="TT Supermolot Italic"/>
                <a:cs typeface="TT Supermolot Italic"/>
              </a:rPr>
              <a:t> </a:t>
            </a:r>
            <a:r>
              <a:rPr sz="1100" i="1" spc="-25" dirty="0">
                <a:latin typeface="TT Supermolot Italic"/>
                <a:cs typeface="TT Supermolot Italic"/>
              </a:rPr>
              <a:t>Mt)</a:t>
            </a:r>
            <a:endParaRPr sz="1100">
              <a:latin typeface="TT Supermolot Italic"/>
              <a:cs typeface="TT Supermolot Ital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525999" y="2823165"/>
            <a:ext cx="3444240" cy="0"/>
          </a:xfrm>
          <a:custGeom>
            <a:avLst/>
            <a:gdLst/>
            <a:ahLst/>
            <a:cxnLst/>
            <a:rect l="l" t="t" r="r" b="b"/>
            <a:pathLst>
              <a:path w="3444240">
                <a:moveTo>
                  <a:pt x="0" y="0"/>
                </a:moveTo>
                <a:lnTo>
                  <a:pt x="344399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25999" y="6598761"/>
            <a:ext cx="3444240" cy="0"/>
          </a:xfrm>
          <a:custGeom>
            <a:avLst/>
            <a:gdLst/>
            <a:ahLst/>
            <a:cxnLst/>
            <a:rect l="l" t="t" r="r" b="b"/>
            <a:pathLst>
              <a:path w="3444240">
                <a:moveTo>
                  <a:pt x="0" y="0"/>
                </a:moveTo>
                <a:lnTo>
                  <a:pt x="344399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20" dirty="0"/>
              <a:t> </a:t>
            </a:r>
            <a:r>
              <a:rPr dirty="0"/>
              <a:t>nr</a:t>
            </a:r>
            <a:r>
              <a:rPr spc="-15" dirty="0"/>
              <a:t> </a:t>
            </a:r>
            <a:r>
              <a:rPr dirty="0"/>
              <a:t>2</a:t>
            </a:r>
            <a:r>
              <a:rPr spc="-15" dirty="0"/>
              <a:t> </a:t>
            </a:r>
            <a:r>
              <a:rPr dirty="0"/>
              <a:t>//</a:t>
            </a:r>
            <a:r>
              <a:rPr spc="-25" dirty="0"/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5" dirty="0"/>
              <a:t> </a:t>
            </a:r>
            <a:r>
              <a:rPr dirty="0"/>
              <a:t>Gospodarka</a:t>
            </a:r>
            <a:r>
              <a:rPr spc="-15" dirty="0"/>
              <a:t> </a:t>
            </a:r>
            <a:r>
              <a:rPr spc="-10" dirty="0"/>
              <a:t>wodorowa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9998" y="1944529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47300" y="876305"/>
            <a:ext cx="116586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300" y="969869"/>
            <a:ext cx="5753100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028189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Koszty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transformacji energetycznej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spc="-10" dirty="0"/>
              <a:t>Transformacja</a:t>
            </a:r>
            <a:r>
              <a:rPr spc="-85" dirty="0"/>
              <a:t> </a:t>
            </a:r>
            <a:r>
              <a:rPr spc="-10" dirty="0"/>
              <a:t>energetyczna</a:t>
            </a:r>
            <a:r>
              <a:rPr spc="-85" dirty="0"/>
              <a:t> </a:t>
            </a:r>
            <a:r>
              <a:rPr spc="-5" dirty="0"/>
              <a:t>jest</a:t>
            </a:r>
            <a:r>
              <a:rPr spc="-85" dirty="0"/>
              <a:t> </a:t>
            </a:r>
            <a:r>
              <a:rPr spc="-10" dirty="0"/>
              <a:t>przełomowym,</a:t>
            </a:r>
            <a:r>
              <a:rPr spc="-85" dirty="0"/>
              <a:t> </a:t>
            </a:r>
            <a:r>
              <a:rPr dirty="0"/>
              <a:t>skomplikowanym</a:t>
            </a:r>
            <a:r>
              <a:rPr spc="-85" dirty="0"/>
              <a:t> </a:t>
            </a:r>
            <a:r>
              <a:rPr dirty="0"/>
              <a:t>i</a:t>
            </a:r>
            <a:r>
              <a:rPr spc="-85" dirty="0"/>
              <a:t> </a:t>
            </a:r>
            <a:r>
              <a:rPr spc="-10" dirty="0"/>
              <a:t>dro-</a:t>
            </a:r>
            <a:r>
              <a:rPr spc="-5" dirty="0"/>
              <a:t> </a:t>
            </a:r>
            <a:r>
              <a:rPr spc="-10" dirty="0"/>
              <a:t>gim</a:t>
            </a:r>
            <a:r>
              <a:rPr spc="85" dirty="0"/>
              <a:t> </a:t>
            </a:r>
            <a:r>
              <a:rPr spc="-10" dirty="0"/>
              <a:t>przedsięwzięciem.</a:t>
            </a:r>
            <a:r>
              <a:rPr spc="85" dirty="0"/>
              <a:t> </a:t>
            </a:r>
            <a:r>
              <a:rPr spc="-10" dirty="0"/>
              <a:t>Z</a:t>
            </a:r>
            <a:r>
              <a:rPr spc="85" dirty="0"/>
              <a:t> </a:t>
            </a:r>
            <a:r>
              <a:rPr spc="-10" dirty="0"/>
              <a:t>drugiej</a:t>
            </a:r>
            <a:r>
              <a:rPr spc="85" dirty="0"/>
              <a:t> </a:t>
            </a:r>
            <a:r>
              <a:rPr spc="-10" dirty="0"/>
              <a:t>strony,</a:t>
            </a:r>
            <a:r>
              <a:rPr spc="85" dirty="0"/>
              <a:t> </a:t>
            </a:r>
            <a:r>
              <a:rPr spc="-5" dirty="0"/>
              <a:t>jej</a:t>
            </a:r>
            <a:r>
              <a:rPr spc="85" dirty="0"/>
              <a:t> </a:t>
            </a:r>
            <a:r>
              <a:rPr dirty="0"/>
              <a:t>zaniechanie</a:t>
            </a:r>
            <a:r>
              <a:rPr spc="85" dirty="0"/>
              <a:t> </a:t>
            </a:r>
            <a:r>
              <a:rPr spc="-5" dirty="0"/>
              <a:t>jest</a:t>
            </a:r>
            <a:r>
              <a:rPr spc="85" dirty="0"/>
              <a:t> </a:t>
            </a:r>
            <a:r>
              <a:rPr dirty="0"/>
              <a:t>dla</a:t>
            </a:r>
            <a:r>
              <a:rPr spc="85" dirty="0"/>
              <a:t> </a:t>
            </a:r>
            <a:r>
              <a:rPr spc="-5" dirty="0"/>
              <a:t>gospo- </a:t>
            </a:r>
            <a:r>
              <a:rPr dirty="0"/>
              <a:t>darki</a:t>
            </a:r>
            <a:r>
              <a:rPr spc="65" dirty="0"/>
              <a:t> </a:t>
            </a:r>
            <a:r>
              <a:rPr spc="-10" dirty="0"/>
              <a:t>krajowej</a:t>
            </a:r>
            <a:r>
              <a:rPr spc="65" dirty="0"/>
              <a:t> </a:t>
            </a:r>
            <a:r>
              <a:rPr spc="-10" dirty="0"/>
              <a:t>jeszcze</a:t>
            </a:r>
            <a:r>
              <a:rPr spc="65" dirty="0"/>
              <a:t> </a:t>
            </a:r>
            <a:r>
              <a:rPr dirty="0"/>
              <a:t>bardziej</a:t>
            </a:r>
            <a:r>
              <a:rPr spc="65" dirty="0"/>
              <a:t> </a:t>
            </a:r>
            <a:r>
              <a:rPr spc="-10" dirty="0"/>
              <a:t>droższe</a:t>
            </a:r>
            <a:r>
              <a:rPr spc="65" dirty="0"/>
              <a:t> </a:t>
            </a:r>
            <a:r>
              <a:rPr dirty="0"/>
              <a:t>ekonomicznie,</a:t>
            </a:r>
            <a:r>
              <a:rPr spc="65" dirty="0"/>
              <a:t> </a:t>
            </a:r>
            <a:r>
              <a:rPr dirty="0"/>
              <a:t>społecznie</a:t>
            </a:r>
            <a:r>
              <a:rPr spc="65" dirty="0"/>
              <a:t> </a:t>
            </a:r>
            <a:r>
              <a:rPr dirty="0"/>
              <a:t>i</a:t>
            </a:r>
            <a:r>
              <a:rPr spc="65" dirty="0"/>
              <a:t> </a:t>
            </a:r>
            <a:r>
              <a:rPr spc="-10" dirty="0"/>
              <a:t>śro-</a:t>
            </a:r>
            <a:r>
              <a:rPr spc="-5" dirty="0"/>
              <a:t> </a:t>
            </a:r>
            <a:r>
              <a:rPr dirty="0"/>
              <a:t>dowiskowo.</a:t>
            </a:r>
            <a:r>
              <a:rPr spc="-85" dirty="0"/>
              <a:t> </a:t>
            </a:r>
            <a:r>
              <a:rPr dirty="0"/>
              <a:t>Polski</a:t>
            </a:r>
            <a:r>
              <a:rPr spc="-85" dirty="0"/>
              <a:t> </a:t>
            </a:r>
            <a:r>
              <a:rPr spc="-10" dirty="0"/>
              <a:t>Instytut</a:t>
            </a:r>
            <a:r>
              <a:rPr spc="-85" dirty="0"/>
              <a:t> </a:t>
            </a:r>
            <a:r>
              <a:rPr dirty="0"/>
              <a:t>Ekonomiczny</a:t>
            </a:r>
            <a:r>
              <a:rPr spc="-85" dirty="0"/>
              <a:t> </a:t>
            </a:r>
            <a:r>
              <a:rPr dirty="0"/>
              <a:t>(PIE)</a:t>
            </a:r>
            <a:r>
              <a:rPr spc="-85" dirty="0"/>
              <a:t> </a:t>
            </a:r>
            <a:r>
              <a:rPr spc="-10" dirty="0"/>
              <a:t>przygotował</a:t>
            </a:r>
            <a:r>
              <a:rPr spc="-85" dirty="0"/>
              <a:t> </a:t>
            </a:r>
            <a:r>
              <a:rPr dirty="0"/>
              <a:t>wyliczenia</a:t>
            </a:r>
            <a:r>
              <a:rPr spc="-85" dirty="0"/>
              <a:t> </a:t>
            </a:r>
            <a:r>
              <a:rPr dirty="0"/>
              <a:t>na </a:t>
            </a:r>
            <a:r>
              <a:rPr spc="-10" dirty="0"/>
              <a:t>podstawie</a:t>
            </a:r>
            <a:r>
              <a:rPr spc="30" dirty="0"/>
              <a:t> </a:t>
            </a:r>
            <a:r>
              <a:rPr spc="-10" dirty="0"/>
              <a:t>trzech</a:t>
            </a:r>
            <a:r>
              <a:rPr spc="30" dirty="0"/>
              <a:t> </a:t>
            </a:r>
            <a:r>
              <a:rPr spc="-5" dirty="0"/>
              <a:t>strategii</a:t>
            </a:r>
            <a:r>
              <a:rPr spc="30" dirty="0"/>
              <a:t> </a:t>
            </a:r>
            <a:r>
              <a:rPr spc="-10" dirty="0"/>
              <a:t>energetycznych.</a:t>
            </a:r>
            <a:r>
              <a:rPr spc="30" dirty="0"/>
              <a:t> </a:t>
            </a:r>
            <a:r>
              <a:rPr dirty="0"/>
              <a:t>Wynika</a:t>
            </a:r>
            <a:r>
              <a:rPr spc="30" dirty="0"/>
              <a:t> </a:t>
            </a:r>
            <a:r>
              <a:rPr dirty="0"/>
              <a:t>z</a:t>
            </a:r>
            <a:r>
              <a:rPr spc="30" dirty="0"/>
              <a:t> </a:t>
            </a:r>
            <a:r>
              <a:rPr dirty="0"/>
              <a:t>nich,</a:t>
            </a:r>
            <a:r>
              <a:rPr spc="30" dirty="0"/>
              <a:t> </a:t>
            </a:r>
            <a:r>
              <a:rPr dirty="0"/>
              <a:t>że</a:t>
            </a:r>
            <a:r>
              <a:rPr spc="30" dirty="0"/>
              <a:t> </a:t>
            </a:r>
            <a:r>
              <a:rPr spc="-10" dirty="0"/>
              <a:t>im</a:t>
            </a:r>
            <a:r>
              <a:rPr spc="30" dirty="0"/>
              <a:t> </a:t>
            </a:r>
            <a:r>
              <a:rPr spc="-10" dirty="0"/>
              <a:t>wyższy</a:t>
            </a:r>
            <a:r>
              <a:rPr spc="-5" dirty="0"/>
              <a:t> </a:t>
            </a:r>
            <a:r>
              <a:rPr dirty="0"/>
              <a:t>udział</a:t>
            </a:r>
            <a:r>
              <a:rPr spc="95" dirty="0"/>
              <a:t> </a:t>
            </a:r>
            <a:r>
              <a:rPr spc="-10" dirty="0"/>
              <a:t>niskoemisyjnych</a:t>
            </a:r>
            <a:r>
              <a:rPr spc="95" dirty="0"/>
              <a:t> </a:t>
            </a:r>
            <a:r>
              <a:rPr spc="-10" dirty="0"/>
              <a:t>źródeł</a:t>
            </a:r>
            <a:r>
              <a:rPr spc="95" dirty="0"/>
              <a:t> </a:t>
            </a:r>
            <a:r>
              <a:rPr spc="-10" dirty="0"/>
              <a:t>energii</a:t>
            </a:r>
            <a:r>
              <a:rPr spc="95" dirty="0"/>
              <a:t> </a:t>
            </a:r>
            <a:r>
              <a:rPr spc="-10" dirty="0"/>
              <a:t>w</a:t>
            </a:r>
            <a:r>
              <a:rPr spc="95" dirty="0"/>
              <a:t> </a:t>
            </a:r>
            <a:r>
              <a:rPr spc="-10" dirty="0"/>
              <a:t>miksie</a:t>
            </a:r>
            <a:r>
              <a:rPr spc="95" dirty="0"/>
              <a:t> </a:t>
            </a:r>
            <a:r>
              <a:rPr spc="-10" dirty="0"/>
              <a:t>elektroenergetycznym,</a:t>
            </a:r>
            <a:r>
              <a:rPr spc="-5" dirty="0"/>
              <a:t> </a:t>
            </a:r>
            <a:r>
              <a:rPr spc="-10" dirty="0"/>
              <a:t>tym</a:t>
            </a:r>
            <a:r>
              <a:rPr spc="155" dirty="0"/>
              <a:t> </a:t>
            </a:r>
            <a:r>
              <a:rPr dirty="0"/>
              <a:t>niższe</a:t>
            </a:r>
            <a:r>
              <a:rPr spc="155" dirty="0"/>
              <a:t> </a:t>
            </a:r>
            <a:r>
              <a:rPr spc="-10" dirty="0"/>
              <a:t>ceny</a:t>
            </a:r>
            <a:r>
              <a:rPr spc="155" dirty="0"/>
              <a:t> </a:t>
            </a:r>
            <a:r>
              <a:rPr spc="-10" dirty="0"/>
              <a:t>energii</a:t>
            </a:r>
            <a:r>
              <a:rPr spc="155" dirty="0"/>
              <a:t> </a:t>
            </a:r>
            <a:r>
              <a:rPr spc="-10" dirty="0"/>
              <a:t>elektrycznej</a:t>
            </a:r>
            <a:r>
              <a:rPr spc="155" dirty="0"/>
              <a:t> </a:t>
            </a:r>
            <a:r>
              <a:rPr dirty="0"/>
              <a:t>na</a:t>
            </a:r>
            <a:r>
              <a:rPr spc="155" dirty="0"/>
              <a:t> </a:t>
            </a:r>
            <a:r>
              <a:rPr spc="-10" dirty="0"/>
              <a:t>rynku</a:t>
            </a:r>
            <a:r>
              <a:rPr spc="155" dirty="0"/>
              <a:t> </a:t>
            </a:r>
            <a:r>
              <a:rPr spc="-10" dirty="0"/>
              <a:t>hurtowym,</a:t>
            </a:r>
            <a:r>
              <a:rPr spc="155" dirty="0"/>
              <a:t> </a:t>
            </a:r>
            <a:r>
              <a:rPr dirty="0"/>
              <a:t>co</a:t>
            </a:r>
            <a:r>
              <a:rPr spc="155" dirty="0"/>
              <a:t> </a:t>
            </a:r>
            <a:r>
              <a:rPr spc="-10" dirty="0"/>
              <a:t>przekła-</a:t>
            </a:r>
            <a:r>
              <a:rPr spc="-5" dirty="0"/>
              <a:t> </a:t>
            </a:r>
            <a:r>
              <a:rPr dirty="0"/>
              <a:t>da </a:t>
            </a:r>
            <a:r>
              <a:rPr spc="-5" dirty="0"/>
              <a:t>się</a:t>
            </a:r>
            <a:r>
              <a:rPr dirty="0"/>
              <a:t> na </a:t>
            </a:r>
            <a:r>
              <a:rPr spc="-10" dirty="0"/>
              <a:t>większą</a:t>
            </a:r>
            <a:r>
              <a:rPr dirty="0"/>
              <a:t> </a:t>
            </a:r>
            <a:r>
              <a:rPr spc="-10" dirty="0"/>
              <a:t>atrakcyjność</a:t>
            </a:r>
            <a:r>
              <a:rPr dirty="0"/>
              <a:t> i konkurencyjność gospodarki </a:t>
            </a:r>
            <a:r>
              <a:rPr spc="-10" dirty="0"/>
              <a:t>w</a:t>
            </a:r>
            <a:r>
              <a:rPr dirty="0"/>
              <a:t> związku z</a:t>
            </a:r>
            <a:r>
              <a:rPr spc="155" dirty="0"/>
              <a:t> </a:t>
            </a:r>
            <a:r>
              <a:rPr dirty="0"/>
              <a:t>potencjalne</a:t>
            </a:r>
            <a:r>
              <a:rPr spc="155" dirty="0"/>
              <a:t> </a:t>
            </a:r>
            <a:r>
              <a:rPr spc="-10" dirty="0"/>
              <a:t>niższymi</a:t>
            </a:r>
            <a:r>
              <a:rPr spc="155" dirty="0"/>
              <a:t> </a:t>
            </a:r>
            <a:r>
              <a:rPr dirty="0"/>
              <a:t>kosztami</a:t>
            </a:r>
            <a:r>
              <a:rPr spc="155" dirty="0"/>
              <a:t> </a:t>
            </a:r>
            <a:r>
              <a:rPr spc="-10" dirty="0"/>
              <a:t>energii</a:t>
            </a:r>
            <a:r>
              <a:rPr spc="155" dirty="0"/>
              <a:t> </a:t>
            </a:r>
            <a:r>
              <a:rPr dirty="0"/>
              <a:t>dla</a:t>
            </a:r>
            <a:r>
              <a:rPr spc="155" dirty="0"/>
              <a:t> </a:t>
            </a:r>
            <a:r>
              <a:rPr spc="-10" dirty="0"/>
              <a:t>firm</a:t>
            </a:r>
            <a:r>
              <a:rPr spc="155" dirty="0"/>
              <a:t> </a:t>
            </a:r>
            <a:r>
              <a:rPr dirty="0"/>
              <a:t>i</a:t>
            </a:r>
            <a:r>
              <a:rPr spc="155" dirty="0"/>
              <a:t> </a:t>
            </a:r>
            <a:r>
              <a:rPr spc="-10" dirty="0"/>
              <a:t>konsumentów.</a:t>
            </a:r>
            <a:r>
              <a:rPr spc="155" dirty="0"/>
              <a:t> </a:t>
            </a:r>
            <a:r>
              <a:rPr spc="-10" dirty="0"/>
              <a:t>Re-</a:t>
            </a:r>
            <a:r>
              <a:rPr spc="-5" dirty="0"/>
              <a:t> </a:t>
            </a:r>
            <a:r>
              <a:rPr dirty="0"/>
              <a:t>alizacja</a:t>
            </a:r>
            <a:r>
              <a:rPr spc="90" dirty="0"/>
              <a:t> </a:t>
            </a:r>
            <a:r>
              <a:rPr spc="-10" dirty="0"/>
              <a:t>tego</a:t>
            </a:r>
            <a:r>
              <a:rPr spc="90" dirty="0"/>
              <a:t> </a:t>
            </a:r>
            <a:r>
              <a:rPr spc="-10" dirty="0"/>
              <a:t>scenariusza</a:t>
            </a:r>
            <a:r>
              <a:rPr spc="90" dirty="0"/>
              <a:t> </a:t>
            </a:r>
            <a:r>
              <a:rPr spc="-10" dirty="0"/>
              <a:t>wymaga</a:t>
            </a:r>
            <a:r>
              <a:rPr spc="90" dirty="0"/>
              <a:t> </a:t>
            </a:r>
            <a:r>
              <a:rPr dirty="0"/>
              <a:t>rozwoju</a:t>
            </a:r>
            <a:r>
              <a:rPr spc="90" dirty="0"/>
              <a:t> </a:t>
            </a:r>
            <a:r>
              <a:rPr dirty="0"/>
              <a:t>technologii</a:t>
            </a:r>
            <a:r>
              <a:rPr spc="90" dirty="0"/>
              <a:t> </a:t>
            </a:r>
            <a:r>
              <a:rPr spc="-10" dirty="0"/>
              <a:t>magazynowania</a:t>
            </a:r>
            <a:r>
              <a:rPr spc="-5" dirty="0"/>
              <a:t> energii.</a:t>
            </a:r>
            <a:r>
              <a:rPr dirty="0"/>
              <a:t> </a:t>
            </a:r>
            <a:r>
              <a:rPr spc="-10" dirty="0"/>
              <a:t>Jednym</a:t>
            </a:r>
            <a:r>
              <a:rPr dirty="0"/>
              <a:t> z kluczowych </a:t>
            </a:r>
            <a:r>
              <a:rPr spc="-10" dirty="0"/>
              <a:t>rozwiązań</a:t>
            </a:r>
            <a:r>
              <a:rPr dirty="0"/>
              <a:t> to </a:t>
            </a:r>
            <a:r>
              <a:rPr spc="-10" dirty="0"/>
              <a:t>magazyny</a:t>
            </a:r>
            <a:r>
              <a:rPr dirty="0"/>
              <a:t> </a:t>
            </a:r>
            <a:r>
              <a:rPr spc="-10" dirty="0"/>
              <a:t>wodorowe.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501749" y="2959105"/>
            <a:ext cx="4843145" cy="589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953135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Bold"/>
                <a:cs typeface="TT Supermolot Bold"/>
              </a:rPr>
              <a:t>Porównanie</a:t>
            </a:r>
            <a:r>
              <a:rPr sz="1200" spc="-4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cen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energii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elektrycznej</a:t>
            </a:r>
            <a:r>
              <a:rPr sz="1200" spc="-4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na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rynku</a:t>
            </a:r>
            <a:r>
              <a:rPr sz="1200" spc="-3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hurtowym </a:t>
            </a:r>
            <a:r>
              <a:rPr sz="1200" dirty="0">
                <a:latin typeface="TT Supermolot Bold"/>
                <a:cs typeface="TT Supermolot Bold"/>
              </a:rPr>
              <a:t>w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podziale</a:t>
            </a:r>
            <a:r>
              <a:rPr sz="1200" spc="-2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na</a:t>
            </a:r>
            <a:r>
              <a:rPr sz="1200" spc="-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scenariusze</a:t>
            </a:r>
            <a:r>
              <a:rPr sz="1200" spc="-2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(w</a:t>
            </a:r>
            <a:r>
              <a:rPr sz="1200" spc="-20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PLN/MWh)</a:t>
            </a:r>
            <a:endParaRPr sz="1200">
              <a:latin typeface="TT Supermolot Bold"/>
              <a:cs typeface="TT Supermolot Bold"/>
            </a:endParaRPr>
          </a:p>
          <a:p>
            <a:pPr marL="24130">
              <a:lnSpc>
                <a:spcPct val="100000"/>
              </a:lnSpc>
              <a:spcBef>
                <a:spcPts val="60"/>
              </a:spcBef>
              <a:tabLst>
                <a:tab pos="4829810" algn="l"/>
              </a:tabLst>
            </a:pPr>
            <a:r>
              <a:rPr sz="1200" u="sng" dirty="0">
                <a:uFill>
                  <a:solidFill>
                    <a:srgbClr val="000000"/>
                  </a:solidFill>
                </a:uFill>
                <a:latin typeface="TT Supermolot Regular"/>
                <a:cs typeface="TT Supermolot Regular"/>
              </a:rPr>
              <a:t>	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300" y="5245105"/>
            <a:ext cx="2225675" cy="39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SCENARIUSZ </a:t>
            </a:r>
            <a:r>
              <a:rPr sz="1200" spc="-25" dirty="0">
                <a:latin typeface="TT Supermolot Bold"/>
                <a:cs typeface="TT Supermolot Bold"/>
              </a:rPr>
              <a:t>1.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Utrzymanie</a:t>
            </a:r>
            <a:r>
              <a:rPr sz="1200" spc="-6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energetyki</a:t>
            </a:r>
            <a:r>
              <a:rPr sz="1200" spc="-6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węglowej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00" y="5816605"/>
            <a:ext cx="4210685" cy="39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SCENARIUSZ </a:t>
            </a:r>
            <a:r>
              <a:rPr sz="1200" spc="-25" dirty="0">
                <a:latin typeface="TT Supermolot Bold"/>
                <a:cs typeface="TT Supermolot Bold"/>
              </a:rPr>
              <a:t>2.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Kontynuacja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transformacji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energetycznej</a:t>
            </a:r>
            <a:r>
              <a:rPr sz="1200" dirty="0">
                <a:latin typeface="TT Supermolot Regular"/>
                <a:cs typeface="TT Supermolot Regular"/>
              </a:rPr>
              <a:t> z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istotną rolą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atomu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7300" y="6388105"/>
            <a:ext cx="2196465" cy="39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SCENARIUSZ </a:t>
            </a:r>
            <a:r>
              <a:rPr sz="1200" spc="-25" dirty="0">
                <a:latin typeface="TT Supermolot Bold"/>
                <a:cs typeface="TT Supermolot Bold"/>
              </a:rPr>
              <a:t>3.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spc="-10" dirty="0">
                <a:latin typeface="TT Supermolot Regular"/>
                <a:cs typeface="TT Supermolot Regular"/>
              </a:rPr>
              <a:t>Przyspieszone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inwestycje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OZE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13299" y="5849555"/>
            <a:ext cx="409702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i="1" dirty="0">
                <a:latin typeface="TT Supermolot Italic"/>
                <a:cs typeface="TT Supermolot Italic"/>
              </a:rPr>
              <a:t>Źródło: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Polski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Instytut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Ekonomiczny,</a:t>
            </a:r>
            <a:r>
              <a:rPr sz="700" i="1" spc="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Koszty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braku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dekarbonizacji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gospodarki,</a:t>
            </a:r>
            <a:r>
              <a:rPr sz="700" i="1" spc="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ISBN 978-83-67575-61-</a:t>
            </a:r>
            <a:r>
              <a:rPr sz="700" i="1" spc="-50" dirty="0">
                <a:latin typeface="TT Supermolot Italic"/>
                <a:cs typeface="TT Supermolot Italic"/>
              </a:rPr>
              <a:t>4</a:t>
            </a:r>
            <a:endParaRPr sz="700">
              <a:latin typeface="TT Supermolot Italic"/>
              <a:cs typeface="TT Supermolot Italic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25999" y="3682304"/>
            <a:ext cx="4781821" cy="1993432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5525999" y="5800162"/>
            <a:ext cx="4806315" cy="0"/>
          </a:xfrm>
          <a:custGeom>
            <a:avLst/>
            <a:gdLst/>
            <a:ahLst/>
            <a:cxnLst/>
            <a:rect l="l" t="t" r="r" b="b"/>
            <a:pathLst>
              <a:path w="4806315">
                <a:moveTo>
                  <a:pt x="0" y="0"/>
                </a:moveTo>
                <a:lnTo>
                  <a:pt x="48059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20" dirty="0"/>
              <a:t> </a:t>
            </a:r>
            <a:r>
              <a:rPr dirty="0"/>
              <a:t>nr</a:t>
            </a:r>
            <a:r>
              <a:rPr spc="-15" dirty="0"/>
              <a:t> </a:t>
            </a:r>
            <a:r>
              <a:rPr dirty="0"/>
              <a:t>2</a:t>
            </a:r>
            <a:r>
              <a:rPr spc="-15" dirty="0"/>
              <a:t> </a:t>
            </a:r>
            <a:r>
              <a:rPr dirty="0"/>
              <a:t>//</a:t>
            </a:r>
            <a:r>
              <a:rPr spc="-25" dirty="0"/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5" dirty="0"/>
              <a:t> </a:t>
            </a:r>
            <a:r>
              <a:rPr dirty="0"/>
              <a:t>Gospodarka</a:t>
            </a:r>
            <a:r>
              <a:rPr spc="-15" dirty="0"/>
              <a:t> </a:t>
            </a:r>
            <a:r>
              <a:rPr spc="-10" dirty="0"/>
              <a:t>wodorowa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47300" y="876305"/>
            <a:ext cx="116586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38389" y="3645160"/>
            <a:ext cx="4757060" cy="2045937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9299" y="876305"/>
            <a:ext cx="8162925" cy="8902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">
              <a:lnSpc>
                <a:spcPts val="1065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 WIEDZY </a:t>
            </a:r>
            <a:r>
              <a:rPr sz="1100" spc="-25" dirty="0">
                <a:latin typeface="TT Supermolot Bold"/>
                <a:cs typeface="TT Supermolot Bold"/>
              </a:rPr>
              <a:t>//</a:t>
            </a:r>
            <a:endParaRPr sz="1100">
              <a:latin typeface="TT Supermolot Bold"/>
              <a:cs typeface="TT Supermolot Bold"/>
            </a:endParaRPr>
          </a:p>
          <a:p>
            <a:pPr marL="12700">
              <a:lnSpc>
                <a:spcPts val="5745"/>
              </a:lnSpc>
              <a:tabLst>
                <a:tab pos="3571240" algn="l"/>
                <a:tab pos="6422390" algn="l"/>
                <a:tab pos="702246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Opłacalność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inwestycji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w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25" dirty="0">
                <a:solidFill>
                  <a:srgbClr val="3A9BDC"/>
                </a:solidFill>
                <a:latin typeface="TT Supermolot Light"/>
                <a:cs typeface="TT Supermolot Light"/>
              </a:rPr>
              <a:t>OZE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200"/>
              </a:lnSpc>
              <a:spcBef>
                <a:spcPts val="40"/>
              </a:spcBef>
            </a:pPr>
            <a:r>
              <a:rPr dirty="0"/>
              <a:t>Inwestycje</a:t>
            </a:r>
            <a:r>
              <a:rPr spc="60" dirty="0"/>
              <a:t> </a:t>
            </a:r>
            <a:r>
              <a:rPr dirty="0"/>
              <a:t>w</a:t>
            </a:r>
            <a:r>
              <a:rPr spc="65" dirty="0"/>
              <a:t> </a:t>
            </a:r>
            <a:r>
              <a:rPr dirty="0"/>
              <a:t>odnawialne</a:t>
            </a:r>
            <a:r>
              <a:rPr spc="65" dirty="0"/>
              <a:t> </a:t>
            </a:r>
            <a:r>
              <a:rPr dirty="0"/>
              <a:t>źródła</a:t>
            </a:r>
            <a:r>
              <a:rPr spc="60" dirty="0"/>
              <a:t> </a:t>
            </a:r>
            <a:r>
              <a:rPr dirty="0"/>
              <a:t>energii</a:t>
            </a:r>
            <a:r>
              <a:rPr spc="70" dirty="0"/>
              <a:t> </a:t>
            </a:r>
            <a:r>
              <a:rPr dirty="0"/>
              <a:t>(OZE)</a:t>
            </a:r>
            <a:r>
              <a:rPr spc="60" dirty="0"/>
              <a:t> </a:t>
            </a:r>
            <a:r>
              <a:rPr dirty="0"/>
              <a:t>to</a:t>
            </a:r>
            <a:r>
              <a:rPr spc="65" dirty="0"/>
              <a:t> </a:t>
            </a:r>
            <a:r>
              <a:rPr dirty="0"/>
              <a:t>nie</a:t>
            </a:r>
            <a:r>
              <a:rPr spc="65" dirty="0"/>
              <a:t> </a:t>
            </a:r>
            <a:r>
              <a:rPr dirty="0"/>
              <a:t>tylko</a:t>
            </a:r>
            <a:r>
              <a:rPr spc="60" dirty="0"/>
              <a:t> </a:t>
            </a:r>
            <a:r>
              <a:rPr dirty="0"/>
              <a:t>zyski</a:t>
            </a:r>
            <a:r>
              <a:rPr spc="70" dirty="0"/>
              <a:t> </a:t>
            </a:r>
            <a:r>
              <a:rPr spc="-10" dirty="0"/>
              <a:t>środo- </a:t>
            </a:r>
            <a:r>
              <a:rPr dirty="0"/>
              <a:t>wiskowe,</a:t>
            </a:r>
            <a:r>
              <a:rPr spc="-20" dirty="0"/>
              <a:t> </a:t>
            </a:r>
            <a:r>
              <a:rPr dirty="0"/>
              <a:t>ale</a:t>
            </a:r>
            <a:r>
              <a:rPr spc="-20" dirty="0"/>
              <a:t> </a:t>
            </a:r>
            <a:r>
              <a:rPr dirty="0"/>
              <a:t>też</a:t>
            </a:r>
            <a:r>
              <a:rPr spc="-20" dirty="0"/>
              <a:t> </a:t>
            </a:r>
            <a:r>
              <a:rPr spc="-10" dirty="0"/>
              <a:t>biznesowe.</a:t>
            </a:r>
            <a:r>
              <a:rPr spc="-20" dirty="0"/>
              <a:t> </a:t>
            </a:r>
            <a:r>
              <a:rPr dirty="0"/>
              <a:t>Według</a:t>
            </a:r>
            <a:r>
              <a:rPr spc="-15" dirty="0"/>
              <a:t> </a:t>
            </a:r>
            <a:r>
              <a:rPr spc="-10" dirty="0"/>
              <a:t>Międzynarodowego</a:t>
            </a:r>
            <a:r>
              <a:rPr spc="-20" dirty="0"/>
              <a:t> </a:t>
            </a:r>
            <a:r>
              <a:rPr dirty="0"/>
              <a:t>Funduszu</a:t>
            </a:r>
            <a:r>
              <a:rPr spc="-20" dirty="0"/>
              <a:t> </a:t>
            </a:r>
            <a:r>
              <a:rPr spc="-25" dirty="0"/>
              <a:t>Wa- </a:t>
            </a:r>
            <a:r>
              <a:rPr dirty="0"/>
              <a:t>lutowego,</a:t>
            </a:r>
            <a:r>
              <a:rPr spc="95" dirty="0"/>
              <a:t> </a:t>
            </a:r>
            <a:r>
              <a:rPr dirty="0"/>
              <a:t>każda</a:t>
            </a:r>
            <a:r>
              <a:rPr spc="100" dirty="0"/>
              <a:t> </a:t>
            </a:r>
            <a:r>
              <a:rPr dirty="0"/>
              <a:t>złotówka</a:t>
            </a:r>
            <a:r>
              <a:rPr spc="95" dirty="0"/>
              <a:t> </a:t>
            </a:r>
            <a:r>
              <a:rPr dirty="0"/>
              <a:t>zainwestowana</a:t>
            </a:r>
            <a:r>
              <a:rPr spc="100" dirty="0"/>
              <a:t> </a:t>
            </a:r>
            <a:r>
              <a:rPr dirty="0"/>
              <a:t>w</a:t>
            </a:r>
            <a:r>
              <a:rPr spc="95" dirty="0"/>
              <a:t> </a:t>
            </a:r>
            <a:r>
              <a:rPr dirty="0"/>
              <a:t>OZE</a:t>
            </a:r>
            <a:r>
              <a:rPr spc="100" dirty="0"/>
              <a:t> </a:t>
            </a:r>
            <a:r>
              <a:rPr dirty="0"/>
              <a:t>przynosi</a:t>
            </a:r>
            <a:r>
              <a:rPr spc="95" dirty="0"/>
              <a:t> </a:t>
            </a:r>
            <a:r>
              <a:rPr spc="-10" dirty="0"/>
              <a:t>gospodarce </a:t>
            </a:r>
            <a:r>
              <a:rPr dirty="0"/>
              <a:t>150%</a:t>
            </a:r>
            <a:r>
              <a:rPr spc="-35" dirty="0"/>
              <a:t> </a:t>
            </a:r>
            <a:r>
              <a:rPr dirty="0"/>
              <a:t>zwrotu.</a:t>
            </a:r>
            <a:r>
              <a:rPr spc="-30" dirty="0"/>
              <a:t> </a:t>
            </a:r>
            <a:r>
              <a:rPr dirty="0"/>
              <a:t>Ponadto</a:t>
            </a:r>
            <a:r>
              <a:rPr spc="-30" dirty="0"/>
              <a:t> </a:t>
            </a:r>
            <a:r>
              <a:rPr dirty="0"/>
              <a:t>wzrost</a:t>
            </a:r>
            <a:r>
              <a:rPr spc="-30" dirty="0"/>
              <a:t> </a:t>
            </a:r>
            <a:r>
              <a:rPr dirty="0"/>
              <a:t>o</a:t>
            </a:r>
            <a:r>
              <a:rPr spc="-30" dirty="0"/>
              <a:t> </a:t>
            </a:r>
            <a:r>
              <a:rPr dirty="0"/>
              <a:t>1%</a:t>
            </a:r>
            <a:r>
              <a:rPr spc="-30" dirty="0"/>
              <a:t> </a:t>
            </a:r>
            <a:r>
              <a:rPr dirty="0"/>
              <a:t>produkcji</a:t>
            </a:r>
            <a:r>
              <a:rPr spc="-35" dirty="0"/>
              <a:t> </a:t>
            </a:r>
            <a:r>
              <a:rPr dirty="0"/>
              <a:t>energii</a:t>
            </a:r>
            <a:r>
              <a:rPr spc="-30" dirty="0"/>
              <a:t> </a:t>
            </a:r>
            <a:r>
              <a:rPr dirty="0"/>
              <a:t>z</a:t>
            </a:r>
            <a:r>
              <a:rPr spc="-30" dirty="0"/>
              <a:t> </a:t>
            </a:r>
            <a:r>
              <a:rPr dirty="0"/>
              <a:t>OZE</a:t>
            </a:r>
            <a:r>
              <a:rPr spc="-30" dirty="0"/>
              <a:t> </a:t>
            </a:r>
            <a:r>
              <a:rPr dirty="0"/>
              <a:t>przekłada</a:t>
            </a:r>
            <a:r>
              <a:rPr spc="-30" dirty="0"/>
              <a:t> </a:t>
            </a:r>
            <a:r>
              <a:rPr spc="-25" dirty="0"/>
              <a:t>się </a:t>
            </a:r>
            <a:r>
              <a:rPr dirty="0"/>
              <a:t>na</a:t>
            </a:r>
            <a:r>
              <a:rPr spc="90" dirty="0"/>
              <a:t> </a:t>
            </a:r>
            <a:r>
              <a:rPr dirty="0"/>
              <a:t>wzrost</a:t>
            </a:r>
            <a:r>
              <a:rPr spc="90" dirty="0"/>
              <a:t> </a:t>
            </a:r>
            <a:r>
              <a:rPr dirty="0"/>
              <a:t>od</a:t>
            </a:r>
            <a:r>
              <a:rPr spc="90" dirty="0"/>
              <a:t> </a:t>
            </a:r>
            <a:r>
              <a:rPr dirty="0"/>
              <a:t>0,03</a:t>
            </a:r>
            <a:r>
              <a:rPr spc="90" dirty="0"/>
              <a:t> </a:t>
            </a:r>
            <a:r>
              <a:rPr dirty="0"/>
              <a:t>do</a:t>
            </a:r>
            <a:r>
              <a:rPr spc="90" dirty="0"/>
              <a:t> </a:t>
            </a:r>
            <a:r>
              <a:rPr dirty="0"/>
              <a:t>0,4</a:t>
            </a:r>
            <a:r>
              <a:rPr spc="90" dirty="0"/>
              <a:t> </a:t>
            </a:r>
            <a:r>
              <a:rPr dirty="0"/>
              <a:t>%</a:t>
            </a:r>
            <a:r>
              <a:rPr spc="90" dirty="0"/>
              <a:t> </a:t>
            </a:r>
            <a:r>
              <a:rPr dirty="0"/>
              <a:t>PKB,</a:t>
            </a:r>
            <a:r>
              <a:rPr spc="90" dirty="0"/>
              <a:t> </a:t>
            </a:r>
            <a:r>
              <a:rPr dirty="0"/>
              <a:t>podczas</a:t>
            </a:r>
            <a:r>
              <a:rPr spc="90" dirty="0"/>
              <a:t> </a:t>
            </a:r>
            <a:r>
              <a:rPr dirty="0"/>
              <a:t>gdy</a:t>
            </a:r>
            <a:r>
              <a:rPr spc="90" dirty="0"/>
              <a:t> </a:t>
            </a:r>
            <a:r>
              <a:rPr dirty="0"/>
              <a:t>paliwa</a:t>
            </a:r>
            <a:r>
              <a:rPr spc="95" dirty="0"/>
              <a:t> </a:t>
            </a:r>
            <a:r>
              <a:rPr spc="-10" dirty="0"/>
              <a:t>konwencjonalne </a:t>
            </a:r>
            <a:r>
              <a:rPr dirty="0"/>
              <a:t>generują</a:t>
            </a:r>
            <a:r>
              <a:rPr spc="150" dirty="0"/>
              <a:t> </a:t>
            </a:r>
            <a:r>
              <a:rPr dirty="0"/>
              <a:t>spadek</a:t>
            </a:r>
            <a:r>
              <a:rPr spc="150" dirty="0"/>
              <a:t> </a:t>
            </a:r>
            <a:r>
              <a:rPr dirty="0"/>
              <a:t>o</a:t>
            </a:r>
            <a:r>
              <a:rPr spc="150" dirty="0"/>
              <a:t> </a:t>
            </a:r>
            <a:r>
              <a:rPr dirty="0"/>
              <a:t>0,13</a:t>
            </a:r>
            <a:r>
              <a:rPr spc="150" dirty="0"/>
              <a:t> </a:t>
            </a:r>
            <a:r>
              <a:rPr dirty="0"/>
              <a:t>%.</a:t>
            </a:r>
            <a:r>
              <a:rPr spc="155" dirty="0"/>
              <a:t> </a:t>
            </a:r>
            <a:r>
              <a:rPr dirty="0"/>
              <a:t>Wodór</a:t>
            </a:r>
            <a:r>
              <a:rPr spc="150" dirty="0"/>
              <a:t> </a:t>
            </a:r>
            <a:r>
              <a:rPr dirty="0"/>
              <a:t>jest</a:t>
            </a:r>
            <a:r>
              <a:rPr spc="150" dirty="0"/>
              <a:t> </a:t>
            </a:r>
            <a:r>
              <a:rPr dirty="0"/>
              <a:t>jednym</a:t>
            </a:r>
            <a:r>
              <a:rPr spc="150" dirty="0"/>
              <a:t> </a:t>
            </a:r>
            <a:r>
              <a:rPr dirty="0"/>
              <a:t>z</a:t>
            </a:r>
            <a:r>
              <a:rPr spc="155" dirty="0"/>
              <a:t> </a:t>
            </a:r>
            <a:r>
              <a:rPr dirty="0"/>
              <a:t>komponentów,</a:t>
            </a:r>
            <a:r>
              <a:rPr spc="150" dirty="0"/>
              <a:t> </a:t>
            </a:r>
            <a:r>
              <a:rPr spc="-10" dirty="0"/>
              <a:t>które </a:t>
            </a:r>
            <a:r>
              <a:rPr dirty="0"/>
              <a:t>przyspieszą</a:t>
            </a:r>
            <a:r>
              <a:rPr spc="190" dirty="0"/>
              <a:t> </a:t>
            </a:r>
            <a:r>
              <a:rPr dirty="0"/>
              <a:t>inwestycje</a:t>
            </a:r>
            <a:r>
              <a:rPr spc="195" dirty="0"/>
              <a:t> </a:t>
            </a:r>
            <a:r>
              <a:rPr dirty="0"/>
              <a:t>w</a:t>
            </a:r>
            <a:r>
              <a:rPr spc="195" dirty="0"/>
              <a:t> </a:t>
            </a:r>
            <a:r>
              <a:rPr dirty="0"/>
              <a:t>energetykę</a:t>
            </a:r>
            <a:r>
              <a:rPr spc="195" dirty="0"/>
              <a:t> </a:t>
            </a:r>
            <a:r>
              <a:rPr dirty="0"/>
              <a:t>rozproszoną</a:t>
            </a:r>
            <a:r>
              <a:rPr spc="195" dirty="0"/>
              <a:t> </a:t>
            </a:r>
            <a:r>
              <a:rPr dirty="0"/>
              <a:t>i</a:t>
            </a:r>
            <a:r>
              <a:rPr spc="195" dirty="0"/>
              <a:t> </a:t>
            </a:r>
            <a:r>
              <a:rPr dirty="0"/>
              <a:t>OZE.</a:t>
            </a:r>
            <a:r>
              <a:rPr spc="195" dirty="0"/>
              <a:t> </a:t>
            </a:r>
            <a:r>
              <a:rPr spc="-10" dirty="0"/>
              <a:t>Dodatkowo, </a:t>
            </a:r>
            <a:r>
              <a:rPr dirty="0"/>
              <a:t>wodór</a:t>
            </a:r>
            <a:r>
              <a:rPr spc="-15" dirty="0"/>
              <a:t> </a:t>
            </a:r>
            <a:r>
              <a:rPr dirty="0"/>
              <a:t>przekłada</a:t>
            </a:r>
            <a:r>
              <a:rPr spc="-15" dirty="0"/>
              <a:t> </a:t>
            </a:r>
            <a:r>
              <a:rPr dirty="0"/>
              <a:t>się</a:t>
            </a:r>
            <a:r>
              <a:rPr spc="-15" dirty="0"/>
              <a:t> </a:t>
            </a:r>
            <a:r>
              <a:rPr dirty="0"/>
              <a:t>na</a:t>
            </a:r>
            <a:r>
              <a:rPr spc="-15" dirty="0"/>
              <a:t> </a:t>
            </a:r>
            <a:r>
              <a:rPr dirty="0"/>
              <a:t>proces</a:t>
            </a:r>
            <a:r>
              <a:rPr spc="-15" dirty="0"/>
              <a:t> </a:t>
            </a:r>
            <a:r>
              <a:rPr dirty="0"/>
              <a:t>dekarbonizacji</a:t>
            </a:r>
            <a:r>
              <a:rPr spc="-10" dirty="0"/>
              <a:t> przemysłu.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13299" y="5884538"/>
            <a:ext cx="4097020" cy="28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z="700" i="1" dirty="0">
                <a:latin typeface="TT Supermolot Italic"/>
                <a:cs typeface="TT Supermolot Italic"/>
              </a:rPr>
              <a:t>Źródło: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Polski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Instytut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Ekonomiczny,</a:t>
            </a:r>
            <a:r>
              <a:rPr sz="700" i="1" spc="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Koszty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braku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dekarbonizacji</a:t>
            </a:r>
            <a:r>
              <a:rPr sz="700" i="1" spc="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gospodarki,</a:t>
            </a:r>
            <a:r>
              <a:rPr sz="700" i="1" spc="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ISBN 978-83-67575-61-</a:t>
            </a:r>
            <a:r>
              <a:rPr sz="700" i="1" spc="-50" dirty="0">
                <a:latin typeface="TT Supermolot Italic"/>
                <a:cs typeface="TT Supermolot Italic"/>
              </a:rPr>
              <a:t>4</a:t>
            </a:r>
            <a:r>
              <a:rPr sz="700" i="1" spc="500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https://pie.net.pl/wp-content/uploads/2023/12/Dekarbonizacja.pdf</a:t>
            </a:r>
            <a:endParaRPr sz="700">
              <a:latin typeface="TT Supermolot Italic"/>
              <a:cs typeface="TT Supermolot Ital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13299" y="2981281"/>
            <a:ext cx="3033395" cy="37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WPŁYW</a:t>
            </a:r>
            <a:r>
              <a:rPr sz="1200" spc="-4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WZROSTU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ts val="1310"/>
              </a:lnSpc>
            </a:pPr>
            <a:r>
              <a:rPr sz="1100" i="1" dirty="0">
                <a:latin typeface="TT Supermolot Italic"/>
                <a:cs typeface="TT Supermolot Italic"/>
              </a:rPr>
              <a:t>poszczególnych</a:t>
            </a:r>
            <a:r>
              <a:rPr sz="1100" i="1" spc="-10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źródeł</a:t>
            </a:r>
            <a:r>
              <a:rPr sz="1100" i="1" spc="-5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energii</a:t>
            </a:r>
            <a:r>
              <a:rPr sz="1100" i="1" spc="-5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o</a:t>
            </a:r>
            <a:r>
              <a:rPr sz="1100" i="1" spc="-5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1%</a:t>
            </a:r>
            <a:r>
              <a:rPr sz="1100" i="1" spc="-10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na</a:t>
            </a:r>
            <a:r>
              <a:rPr sz="1100" i="1" spc="-5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PKB</a:t>
            </a:r>
            <a:r>
              <a:rPr sz="1100" i="1" spc="-5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(w</a:t>
            </a:r>
            <a:r>
              <a:rPr sz="1100" i="1" spc="-5" dirty="0">
                <a:latin typeface="TT Supermolot Italic"/>
                <a:cs typeface="TT Supermolot Italic"/>
              </a:rPr>
              <a:t> </a:t>
            </a:r>
            <a:r>
              <a:rPr sz="1100" i="1" spc="-25" dirty="0">
                <a:latin typeface="TT Supermolot Italic"/>
                <a:cs typeface="TT Supermolot Italic"/>
              </a:rPr>
              <a:t>%)</a:t>
            </a:r>
            <a:endParaRPr sz="1100">
              <a:latin typeface="TT Supermolot Italic"/>
              <a:cs typeface="TT Supermolot Ital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25999" y="3420003"/>
            <a:ext cx="4806315" cy="0"/>
          </a:xfrm>
          <a:custGeom>
            <a:avLst/>
            <a:gdLst/>
            <a:ahLst/>
            <a:cxnLst/>
            <a:rect l="l" t="t" r="r" b="b"/>
            <a:pathLst>
              <a:path w="4806315">
                <a:moveTo>
                  <a:pt x="0" y="0"/>
                </a:moveTo>
                <a:lnTo>
                  <a:pt x="48059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25999" y="5844178"/>
            <a:ext cx="4806315" cy="0"/>
          </a:xfrm>
          <a:custGeom>
            <a:avLst/>
            <a:gdLst/>
            <a:ahLst/>
            <a:cxnLst/>
            <a:rect l="l" t="t" r="r" b="b"/>
            <a:pathLst>
              <a:path w="4806315">
                <a:moveTo>
                  <a:pt x="0" y="0"/>
                </a:moveTo>
                <a:lnTo>
                  <a:pt x="48059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20" dirty="0"/>
              <a:t> </a:t>
            </a:r>
            <a:r>
              <a:rPr dirty="0"/>
              <a:t>nr</a:t>
            </a:r>
            <a:r>
              <a:rPr spc="-15" dirty="0"/>
              <a:t> </a:t>
            </a:r>
            <a:r>
              <a:rPr dirty="0"/>
              <a:t>2</a:t>
            </a:r>
            <a:r>
              <a:rPr spc="-15" dirty="0"/>
              <a:t> </a:t>
            </a:r>
            <a:r>
              <a:rPr dirty="0"/>
              <a:t>//</a:t>
            </a:r>
            <a:r>
              <a:rPr spc="-25" dirty="0"/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5" dirty="0"/>
              <a:t> </a:t>
            </a:r>
            <a:r>
              <a:rPr dirty="0"/>
              <a:t>Gospodarka</a:t>
            </a:r>
            <a:r>
              <a:rPr spc="-15" dirty="0"/>
              <a:t> </a:t>
            </a:r>
            <a:r>
              <a:rPr spc="-10" dirty="0"/>
              <a:t>wodorowa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9998" y="2739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7300" y="387355"/>
            <a:ext cx="4570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Scenariusz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nr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Gospodarka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wodorowa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00" y="876305"/>
            <a:ext cx="4789805" cy="3714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ŹRÓDŁA </a:t>
            </a:r>
            <a:r>
              <a:rPr sz="1100" spc="-10" dirty="0">
                <a:latin typeface="TT Supermolot Bold"/>
                <a:cs typeface="TT Supermolot Bold"/>
              </a:rPr>
              <a:t>DANYCH</a:t>
            </a:r>
            <a:endParaRPr sz="1100">
              <a:latin typeface="TT Supermolot Bold"/>
              <a:cs typeface="TT Supermolot Bold"/>
            </a:endParaRPr>
          </a:p>
          <a:p>
            <a:pPr marL="120650" marR="5080" indent="-107950">
              <a:lnSpc>
                <a:spcPct val="125000"/>
              </a:lnSpc>
              <a:spcBef>
                <a:spcPts val="730"/>
              </a:spcBef>
              <a:buAutoNum type="arabicPeriod"/>
              <a:tabLst>
                <a:tab pos="120650" algn="l"/>
              </a:tabLst>
            </a:pPr>
            <a:r>
              <a:rPr sz="1000" spc="-25" dirty="0">
                <a:latin typeface="TT Supermolot Regular"/>
                <a:cs typeface="TT Supermolot Regular"/>
              </a:rPr>
              <a:t>Efektywność</a:t>
            </a:r>
            <a:r>
              <a:rPr sz="1000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Wykorzystania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Energii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 </a:t>
            </a:r>
            <a:r>
              <a:rPr sz="1000" spc="-20" dirty="0">
                <a:latin typeface="TT Supermolot Regular"/>
                <a:cs typeface="TT Supermolot Regular"/>
              </a:rPr>
              <a:t>Latach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2000–2010,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Główny</a:t>
            </a:r>
            <a:r>
              <a:rPr sz="100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Urząd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Statystyczny, https://stat.gov.pl/cps/rde/xbcr/gus/SE_efektywnosc_wykorzystania_ener- gii_2000-2010.pdf</a:t>
            </a:r>
            <a:endParaRPr sz="1000">
              <a:latin typeface="TT Supermolot Regular"/>
              <a:cs typeface="TT Supermolot Regular"/>
            </a:endParaRPr>
          </a:p>
          <a:p>
            <a:pPr marL="120650" marR="19050" indent="-108585" algn="just">
              <a:lnSpc>
                <a:spcPct val="125000"/>
              </a:lnSpc>
              <a:buAutoNum type="arabicPeriod"/>
              <a:tabLst>
                <a:tab pos="120650" algn="l"/>
              </a:tabLst>
            </a:pPr>
            <a:r>
              <a:rPr sz="1000" spc="-10" dirty="0">
                <a:latin typeface="TT Supermolot Regular"/>
                <a:cs typeface="TT Supermolot Regular"/>
              </a:rPr>
              <a:t>Efektywność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wykorzystania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energii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latach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2008-</a:t>
            </a:r>
            <a:r>
              <a:rPr sz="1000" spc="-10" dirty="0">
                <a:latin typeface="TT Supermolot Regular"/>
                <a:cs typeface="TT Supermolot Regular"/>
              </a:rPr>
              <a:t>2018,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Główny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Urząd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Statystyczny, https://stat.gov.pl/obszary-tematyczne/srodowisko-energia/energia/efektywno- sc-wykorzystania-energii-w-latach-2008-2018,9,3.html</a:t>
            </a:r>
            <a:endParaRPr sz="1000">
              <a:latin typeface="TT Supermolot Regular"/>
              <a:cs typeface="TT Supermolot Regular"/>
            </a:endParaRPr>
          </a:p>
          <a:p>
            <a:pPr marL="120014" indent="-107314" algn="just">
              <a:lnSpc>
                <a:spcPct val="100000"/>
              </a:lnSpc>
              <a:spcBef>
                <a:spcPts val="300"/>
              </a:spcBef>
              <a:buAutoNum type="arabicPeriod"/>
              <a:tabLst>
                <a:tab pos="120014" algn="l"/>
              </a:tabLst>
            </a:pPr>
            <a:r>
              <a:rPr sz="1000" dirty="0">
                <a:latin typeface="TT Supermolot Regular"/>
                <a:cs typeface="TT Supermolot Regular"/>
              </a:rPr>
              <a:t>Polski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Instytut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Ekonomiczny,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Tygodnik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gospodarczy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PIE,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36/2022</a:t>
            </a:r>
            <a:endParaRPr sz="1000">
              <a:latin typeface="TT Supermolot Regular"/>
              <a:cs typeface="TT Supermolot Regular"/>
            </a:endParaRPr>
          </a:p>
          <a:p>
            <a:pPr marL="120650" marR="74295" indent="-111760">
              <a:lnSpc>
                <a:spcPct val="125000"/>
              </a:lnSpc>
              <a:buAutoNum type="arabicPeriod"/>
              <a:tabLst>
                <a:tab pos="120650" algn="l"/>
              </a:tabLst>
            </a:pPr>
            <a:r>
              <a:rPr sz="1000" dirty="0">
                <a:latin typeface="TT Supermolot Regular"/>
                <a:cs typeface="TT Supermolot Regular"/>
              </a:rPr>
              <a:t>Ochrona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środowiska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2023,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Główny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Urząd</a:t>
            </a:r>
            <a:r>
              <a:rPr sz="1000" spc="-10" dirty="0">
                <a:latin typeface="TT Supermolot Regular"/>
                <a:cs typeface="TT Supermolot Regular"/>
              </a:rPr>
              <a:t> Statystyczny, </a:t>
            </a:r>
            <a:r>
              <a:rPr sz="1000" dirty="0">
                <a:latin typeface="TT Supermolot Regular"/>
                <a:cs typeface="TT Supermolot Regular"/>
              </a:rPr>
              <a:t>https://stat.gov.pl/obszary-tematyczne/srodowisko-</a:t>
            </a:r>
            <a:r>
              <a:rPr sz="1000" spc="-10" dirty="0">
                <a:latin typeface="TT Supermolot Regular"/>
                <a:cs typeface="TT Supermolot Regular"/>
              </a:rPr>
              <a:t>energia/srodowisko/ochro- na-srodowiska-2023,1,24.html</a:t>
            </a:r>
            <a:endParaRPr sz="1000">
              <a:latin typeface="TT Supermolot Regular"/>
              <a:cs typeface="TT Supermolot Regular"/>
            </a:endParaRPr>
          </a:p>
          <a:p>
            <a:pPr marL="120650" marR="109220" indent="-111760">
              <a:lnSpc>
                <a:spcPct val="125000"/>
              </a:lnSpc>
              <a:buAutoNum type="arabicPeriod"/>
              <a:tabLst>
                <a:tab pos="120650" algn="l"/>
              </a:tabLst>
            </a:pPr>
            <a:r>
              <a:rPr sz="1000" dirty="0">
                <a:latin typeface="TT Supermolot Regular"/>
                <a:cs typeface="TT Supermolot Regular"/>
              </a:rPr>
              <a:t>Water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for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hydrogen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production,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IRENA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2023,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ISBN: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978-92-9260-526-</a:t>
            </a:r>
            <a:r>
              <a:rPr sz="1000" spc="-25" dirty="0">
                <a:latin typeface="TT Supermolot Regular"/>
                <a:cs typeface="TT Supermolot Regular"/>
              </a:rPr>
              <a:t>1, </a:t>
            </a:r>
            <a:r>
              <a:rPr sz="1000" spc="-10" dirty="0">
                <a:latin typeface="TT Supermolot Regular"/>
                <a:cs typeface="TT Supermolot Regular"/>
                <a:hlinkClick r:id="rId2"/>
              </a:rPr>
              <a:t>https://www.irena.org/Publications/2023/Dec/Water-for-hydrogen-production</a:t>
            </a:r>
            <a:endParaRPr sz="1000">
              <a:latin typeface="TT Supermolot Regular"/>
              <a:cs typeface="TT Supermolot Regular"/>
            </a:endParaRPr>
          </a:p>
          <a:p>
            <a:pPr marL="120650" marR="113664" indent="-114300">
              <a:lnSpc>
                <a:spcPct val="125000"/>
              </a:lnSpc>
              <a:buAutoNum type="arabicPeriod"/>
              <a:tabLst>
                <a:tab pos="120650" algn="l"/>
              </a:tabLst>
            </a:pPr>
            <a:r>
              <a:rPr sz="1000" dirty="0">
                <a:latin typeface="TT Supermolot Regular"/>
                <a:cs typeface="TT Supermolot Regular"/>
              </a:rPr>
              <a:t>Wyścig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wodór Państwa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ich strategie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wodorowe, Polski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Instytut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Ekonomiczny, </a:t>
            </a:r>
            <a:r>
              <a:rPr sz="1000" dirty="0">
                <a:latin typeface="TT Supermolot Regular"/>
                <a:cs typeface="TT Supermolot Regular"/>
              </a:rPr>
              <a:t>ISBN 978-83-67575-58-</a:t>
            </a:r>
            <a:r>
              <a:rPr sz="1000" spc="-25" dirty="0">
                <a:latin typeface="TT Supermolot Regular"/>
                <a:cs typeface="TT Supermolot Regular"/>
              </a:rPr>
              <a:t>4,</a:t>
            </a:r>
            <a:endParaRPr sz="1000">
              <a:latin typeface="TT Supermolot Regular"/>
              <a:cs typeface="TT Supermolot Regular"/>
            </a:endParaRPr>
          </a:p>
          <a:p>
            <a:pPr marL="120650">
              <a:lnSpc>
                <a:spcPct val="100000"/>
              </a:lnSpc>
              <a:spcBef>
                <a:spcPts val="300"/>
              </a:spcBef>
            </a:pPr>
            <a:r>
              <a:rPr sz="1000" spc="-10" dirty="0">
                <a:latin typeface="TT Supermolot Regular"/>
                <a:cs typeface="TT Supermolot Regular"/>
              </a:rPr>
              <a:t>https://pie.net.pl/wp-content/uploads/2024/01/PP-5-2023_wodor.pdf</a:t>
            </a:r>
            <a:endParaRPr sz="1000">
              <a:latin typeface="TT Supermolot Regular"/>
              <a:cs typeface="TT Supermolot Regular"/>
            </a:endParaRPr>
          </a:p>
          <a:p>
            <a:pPr marL="120014" indent="-107314">
              <a:lnSpc>
                <a:spcPct val="100000"/>
              </a:lnSpc>
              <a:spcBef>
                <a:spcPts val="300"/>
              </a:spcBef>
              <a:buAutoNum type="arabicPeriod" startAt="7"/>
              <a:tabLst>
                <a:tab pos="120014" algn="l"/>
              </a:tabLst>
            </a:pPr>
            <a:r>
              <a:rPr sz="1000" dirty="0">
                <a:latin typeface="TT Supermolot Regular"/>
                <a:cs typeface="TT Supermolot Regular"/>
              </a:rPr>
              <a:t>Koszty</a:t>
            </a:r>
            <a:r>
              <a:rPr sz="1000" spc="-1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braku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dekarbonizacji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gospodarki,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Polski</a:t>
            </a:r>
            <a:r>
              <a:rPr sz="1000" spc="-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Instytut</a:t>
            </a:r>
            <a:r>
              <a:rPr sz="1000" spc="-10" dirty="0">
                <a:latin typeface="TT Supermolot Regular"/>
                <a:cs typeface="TT Supermolot Regular"/>
              </a:rPr>
              <a:t> Ekonomiczny,</a:t>
            </a:r>
            <a:endParaRPr sz="1000">
              <a:latin typeface="TT Supermolot Regular"/>
              <a:cs typeface="TT Supermolot Regular"/>
            </a:endParaRPr>
          </a:p>
          <a:p>
            <a:pPr marL="120650">
              <a:lnSpc>
                <a:spcPct val="100000"/>
              </a:lnSpc>
              <a:spcBef>
                <a:spcPts val="300"/>
              </a:spcBef>
            </a:pPr>
            <a:r>
              <a:rPr sz="1000" dirty="0">
                <a:latin typeface="TT Supermolot Regular"/>
                <a:cs typeface="TT Supermolot Regular"/>
              </a:rPr>
              <a:t>ISBN 978-83-67575-61-</a:t>
            </a:r>
            <a:r>
              <a:rPr sz="1000" spc="-50" dirty="0">
                <a:latin typeface="TT Supermolot Regular"/>
                <a:cs typeface="TT Supermolot Regular"/>
              </a:rPr>
              <a:t>4</a:t>
            </a:r>
            <a:endParaRPr sz="1000">
              <a:latin typeface="TT Supermolot Regular"/>
              <a:cs typeface="TT Supermolot Regular"/>
            </a:endParaRPr>
          </a:p>
          <a:p>
            <a:pPr marL="120650">
              <a:lnSpc>
                <a:spcPct val="100000"/>
              </a:lnSpc>
              <a:spcBef>
                <a:spcPts val="300"/>
              </a:spcBef>
            </a:pPr>
            <a:r>
              <a:rPr sz="1000" spc="-10" dirty="0">
                <a:latin typeface="TT Supermolot Regular"/>
                <a:cs typeface="TT Supermolot Regular"/>
              </a:rPr>
              <a:t>https://pie.net.pl/wp-content/uploads/2023/12/Dekarbonizacja.pdf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13266" y="876305"/>
            <a:ext cx="4622165" cy="1619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MATERIAŁY </a:t>
            </a:r>
            <a:r>
              <a:rPr sz="1100" spc="-10" dirty="0">
                <a:latin typeface="TT Supermolot Bold"/>
                <a:cs typeface="TT Supermolot Bold"/>
              </a:rPr>
              <a:t>UZUPEŁNIAJĄCE:</a:t>
            </a:r>
            <a:endParaRPr sz="1100">
              <a:latin typeface="TT Supermolot Bold"/>
              <a:cs typeface="TT Supermolot Bold"/>
            </a:endParaRPr>
          </a:p>
          <a:p>
            <a:pPr marL="120650" marR="790575" indent="-107950">
              <a:lnSpc>
                <a:spcPct val="125000"/>
              </a:lnSpc>
              <a:spcBef>
                <a:spcPts val="730"/>
              </a:spcBef>
              <a:buAutoNum type="arabicPeriod"/>
              <a:tabLst>
                <a:tab pos="120650" algn="l"/>
              </a:tabLst>
            </a:pPr>
            <a:r>
              <a:rPr sz="1000" dirty="0">
                <a:latin typeface="TT Supermolot Regular"/>
                <a:cs typeface="TT Supermolot Regular"/>
              </a:rPr>
              <a:t>Hydrogen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Insights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2023,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Hydrogen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Council,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McKinsey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&amp;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Company, https://hydrogencouncil.com/en/hydrogen-insights-2023/</a:t>
            </a:r>
            <a:endParaRPr sz="1000">
              <a:latin typeface="TT Supermolot Regular"/>
              <a:cs typeface="TT Supermolot Regular"/>
            </a:endParaRPr>
          </a:p>
          <a:p>
            <a:pPr marL="120650" marR="1407160" indent="-108585">
              <a:lnSpc>
                <a:spcPct val="125000"/>
              </a:lnSpc>
              <a:buAutoNum type="arabicPeriod"/>
              <a:tabLst>
                <a:tab pos="120650" algn="l"/>
              </a:tabLst>
            </a:pPr>
            <a:r>
              <a:rPr sz="1000" dirty="0">
                <a:latin typeface="TT Supermolot Regular"/>
                <a:cs typeface="TT Supermolot Regular"/>
              </a:rPr>
              <a:t>Zrozumieć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transformację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energetyczną,</a:t>
            </a:r>
            <a:r>
              <a:rPr sz="1000" spc="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M.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Popkiewicz, </a:t>
            </a:r>
            <a:r>
              <a:rPr sz="1000" dirty="0">
                <a:latin typeface="TT Supermolot Regular"/>
                <a:cs typeface="TT Supermolot Regular"/>
              </a:rPr>
              <a:t>Wydawnictwo Post FACTUM,</a:t>
            </a:r>
            <a:r>
              <a:rPr sz="1000" spc="2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ISBN: </a:t>
            </a:r>
            <a:r>
              <a:rPr sz="1000" spc="-10" dirty="0">
                <a:latin typeface="TT Supermolot Regular"/>
                <a:cs typeface="TT Supermolot Regular"/>
              </a:rPr>
              <a:t>9788366661905</a:t>
            </a:r>
            <a:endParaRPr sz="1000">
              <a:latin typeface="TT Supermolot Regular"/>
              <a:cs typeface="TT Supermolot Regular"/>
            </a:endParaRPr>
          </a:p>
          <a:p>
            <a:pPr marL="120650" marR="678815" indent="-107950">
              <a:lnSpc>
                <a:spcPct val="125000"/>
              </a:lnSpc>
              <a:buAutoNum type="arabicPeriod"/>
              <a:tabLst>
                <a:tab pos="120650" algn="l"/>
              </a:tabLst>
            </a:pPr>
            <a:r>
              <a:rPr sz="1000" dirty="0">
                <a:latin typeface="TT Supermolot Regular"/>
                <a:cs typeface="TT Supermolot Regular"/>
              </a:rPr>
              <a:t>Making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the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Hydrogen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Economy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Possible: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Accelerating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Clean </a:t>
            </a:r>
            <a:r>
              <a:rPr sz="1000" dirty="0">
                <a:latin typeface="TT Supermolot Regular"/>
                <a:cs typeface="TT Supermolot Regular"/>
              </a:rPr>
              <a:t>Hydrogen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in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an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Electrified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Economy,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Energy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Transitions</a:t>
            </a:r>
            <a:r>
              <a:rPr sz="1000" spc="-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Commision,</a:t>
            </a:r>
            <a:endParaRPr sz="1000">
              <a:latin typeface="TT Supermolot Regular"/>
              <a:cs typeface="TT Supermolot Regular"/>
            </a:endParaRPr>
          </a:p>
          <a:p>
            <a:pPr marL="120650">
              <a:lnSpc>
                <a:spcPct val="100000"/>
              </a:lnSpc>
              <a:spcBef>
                <a:spcPts val="300"/>
              </a:spcBef>
            </a:pPr>
            <a:r>
              <a:rPr sz="1000" spc="-25" dirty="0">
                <a:latin typeface="TT Supermolot Regular"/>
                <a:cs typeface="TT Supermolot Regular"/>
                <a:hlinkClick r:id="rId3"/>
              </a:rPr>
              <a:t>https://www.energy-transitions.org/publications/making-clean-hydrogen-possible</a:t>
            </a:r>
            <a:endParaRPr sz="10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537604" y="400067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9998" y="6963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9998" y="4863180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21900" y="4972055"/>
            <a:ext cx="8329930" cy="1809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WIEDZA O </a:t>
            </a:r>
            <a:r>
              <a:rPr sz="1100" spc="-10" dirty="0">
                <a:latin typeface="TT Supermolot Bold"/>
                <a:cs typeface="TT Supermolot Bold"/>
              </a:rPr>
              <a:t>WODORZE</a:t>
            </a:r>
            <a:endParaRPr sz="1100">
              <a:latin typeface="TT Supermolot Bold"/>
              <a:cs typeface="TT Supermolot Bold"/>
            </a:endParaRPr>
          </a:p>
          <a:p>
            <a:pPr marL="180340" indent="-142240">
              <a:lnSpc>
                <a:spcPct val="100000"/>
              </a:lnSpc>
              <a:spcBef>
                <a:spcPts val="1030"/>
              </a:spcBef>
              <a:buAutoNum type="arabicPeriod"/>
              <a:tabLst>
                <a:tab pos="180340" algn="l"/>
              </a:tabLst>
            </a:pPr>
            <a:r>
              <a:rPr sz="1000" spc="-30" dirty="0">
                <a:latin typeface="TT Supermolot Regular"/>
                <a:cs typeface="TT Supermolot Regular"/>
              </a:rPr>
              <a:t>Strategia</a:t>
            </a:r>
            <a:r>
              <a:rPr sz="100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Bezpieczeństwa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Technologii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Wodorowych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Polsce</a:t>
            </a:r>
            <a:r>
              <a:rPr sz="1000" dirty="0">
                <a:latin typeface="TT Supermolot Regular"/>
                <a:cs typeface="TT Supermolot Regular"/>
              </a:rPr>
              <a:t> </a:t>
            </a:r>
            <a:r>
              <a:rPr sz="1000" spc="-20" dirty="0">
                <a:latin typeface="TT Supermolot Regular"/>
                <a:cs typeface="TT Supermolot Regular"/>
              </a:rPr>
              <a:t>na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25" dirty="0">
                <a:latin typeface="TT Supermolot Regular"/>
                <a:cs typeface="TT Supermolot Regular"/>
              </a:rPr>
              <a:t>lata</a:t>
            </a:r>
            <a:r>
              <a:rPr sz="1000" spc="5" dirty="0">
                <a:latin typeface="TT Supermolot Regular"/>
                <a:cs typeface="TT Supermolot Regular"/>
              </a:rPr>
              <a:t> </a:t>
            </a:r>
            <a:r>
              <a:rPr sz="1000" spc="-40" dirty="0">
                <a:latin typeface="TT Supermolot Regular"/>
                <a:cs typeface="TT Supermolot Regular"/>
              </a:rPr>
              <a:t>2023-</a:t>
            </a:r>
            <a:r>
              <a:rPr sz="1000" spc="-20" dirty="0">
                <a:latin typeface="TT Supermolot Regular"/>
                <a:cs typeface="TT Supermolot Regular"/>
              </a:rPr>
              <a:t>2030</a:t>
            </a:r>
            <a:endParaRPr sz="1000">
              <a:latin typeface="TT Supermolot Regular"/>
              <a:cs typeface="TT Supermolot Regular"/>
            </a:endParaRPr>
          </a:p>
          <a:p>
            <a:pPr marL="181610">
              <a:lnSpc>
                <a:spcPct val="100000"/>
              </a:lnSpc>
              <a:spcBef>
                <a:spcPts val="300"/>
              </a:spcBef>
            </a:pPr>
            <a:r>
              <a:rPr sz="1000" spc="-25" dirty="0">
                <a:latin typeface="TT Supermolot Regular"/>
                <a:cs typeface="TT Supermolot Regular"/>
              </a:rPr>
              <a:t>https://itech.lukasiewicz.gov.pl/wp-content/uploads/2024/03/Strategia-bezpieczenstwa-technologii-wodorowych-w-Polsce-na-lata-</a:t>
            </a:r>
            <a:r>
              <a:rPr sz="1000" spc="-35" dirty="0">
                <a:latin typeface="TT Supermolot Regular"/>
                <a:cs typeface="TT Supermolot Regular"/>
              </a:rPr>
              <a:t>2023-</a:t>
            </a:r>
            <a:r>
              <a:rPr sz="1000" spc="-10" dirty="0">
                <a:latin typeface="TT Supermolot Regular"/>
                <a:cs typeface="TT Supermolot Regular"/>
              </a:rPr>
              <a:t>2030.pdf</a:t>
            </a:r>
            <a:endParaRPr sz="1000">
              <a:latin typeface="TT Supermolot Regular"/>
              <a:cs typeface="TT Supermolot Regular"/>
            </a:endParaRPr>
          </a:p>
          <a:p>
            <a:pPr marL="180975" indent="-142875">
              <a:lnSpc>
                <a:spcPct val="100000"/>
              </a:lnSpc>
              <a:spcBef>
                <a:spcPts val="300"/>
              </a:spcBef>
              <a:buAutoNum type="arabicPeriod" startAt="2"/>
              <a:tabLst>
                <a:tab pos="180975" algn="l"/>
              </a:tabLst>
            </a:pPr>
            <a:r>
              <a:rPr sz="1000" spc="-30" dirty="0">
                <a:latin typeface="TT Supermolot Regular"/>
                <a:cs typeface="TT Supermolot Regular"/>
              </a:rPr>
              <a:t>Bezpieczeństwo</a:t>
            </a:r>
            <a:r>
              <a:rPr sz="1000" dirty="0">
                <a:latin typeface="TT Supermolot Regular"/>
                <a:cs typeface="TT Supermolot Regular"/>
              </a:rPr>
              <a:t> w</a:t>
            </a:r>
            <a:r>
              <a:rPr sz="1000" spc="10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technologiach</a:t>
            </a:r>
            <a:r>
              <a:rPr sz="1000" spc="1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wodorowych</a:t>
            </a:r>
            <a:endParaRPr sz="1000">
              <a:latin typeface="TT Supermolot Regular"/>
              <a:cs typeface="TT Supermolot Regular"/>
            </a:endParaRPr>
          </a:p>
          <a:p>
            <a:pPr marL="181610">
              <a:lnSpc>
                <a:spcPct val="100000"/>
              </a:lnSpc>
              <a:spcBef>
                <a:spcPts val="300"/>
              </a:spcBef>
            </a:pPr>
            <a:r>
              <a:rPr sz="1000" spc="-25" dirty="0">
                <a:latin typeface="TT Supermolot Regular"/>
                <a:cs typeface="TT Supermolot Regular"/>
              </a:rPr>
              <a:t>https://itech.lukasiewicz.gov.pl/2023/10/11/bezpieczenstwo-w-technologiach-wodorowych-w-8-</a:t>
            </a:r>
            <a:r>
              <a:rPr sz="1000" spc="-10" dirty="0">
                <a:latin typeface="TT Supermolot Regular"/>
                <a:cs typeface="TT Supermolot Regular"/>
              </a:rPr>
              <a:t>raportach/</a:t>
            </a:r>
            <a:endParaRPr sz="1000">
              <a:latin typeface="TT Supermolot Regular"/>
              <a:cs typeface="TT Supermolot Regular"/>
            </a:endParaRPr>
          </a:p>
          <a:p>
            <a:pPr marL="180975" indent="-142875">
              <a:lnSpc>
                <a:spcPct val="100000"/>
              </a:lnSpc>
              <a:spcBef>
                <a:spcPts val="300"/>
              </a:spcBef>
              <a:buAutoNum type="arabicPeriod" startAt="3"/>
              <a:tabLst>
                <a:tab pos="180975" algn="l"/>
              </a:tabLst>
            </a:pPr>
            <a:r>
              <a:rPr sz="1000" spc="-20" dirty="0">
                <a:latin typeface="TT Supermolot Regular"/>
                <a:cs typeface="TT Supermolot Regular"/>
              </a:rPr>
              <a:t>H</a:t>
            </a:r>
            <a:r>
              <a:rPr sz="825" spc="-30" baseline="-35353" dirty="0">
                <a:latin typeface="TT Supermolot Regular"/>
                <a:cs typeface="TT Supermolot Regular"/>
              </a:rPr>
              <a:t>2</a:t>
            </a:r>
            <a:r>
              <a:rPr sz="1000" spc="-20" dirty="0">
                <a:latin typeface="TT Supermolot Regular"/>
                <a:cs typeface="TT Supermolot Regular"/>
              </a:rPr>
              <a:t>:</a:t>
            </a:r>
            <a:r>
              <a:rPr sz="1000" spc="-25" dirty="0">
                <a:latin typeface="TT Supermolot Regular"/>
                <a:cs typeface="TT Supermolot Regular"/>
              </a:rPr>
              <a:t> Opinie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preferencje</a:t>
            </a:r>
            <a:r>
              <a:rPr sz="1000" spc="-25" dirty="0">
                <a:latin typeface="TT Supermolot Regular"/>
                <a:cs typeface="TT Supermolot Regular"/>
              </a:rPr>
              <a:t> Polek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i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Polaków</a:t>
            </a:r>
            <a:endParaRPr sz="1000">
              <a:latin typeface="TT Supermolot Regular"/>
              <a:cs typeface="TT Supermolot Regular"/>
            </a:endParaRPr>
          </a:p>
          <a:p>
            <a:pPr marL="181610">
              <a:lnSpc>
                <a:spcPct val="100000"/>
              </a:lnSpc>
              <a:spcBef>
                <a:spcPts val="300"/>
              </a:spcBef>
            </a:pPr>
            <a:r>
              <a:rPr sz="1000" spc="-35" dirty="0">
                <a:latin typeface="TT Supermolot Regular"/>
                <a:cs typeface="TT Supermolot Regular"/>
              </a:rPr>
              <a:t>https://itech.lukasiewicz.gov.pl/2023/05/10/h2-opinie-i-preferencje-polek-i-</a:t>
            </a:r>
            <a:r>
              <a:rPr sz="1000" spc="-10" dirty="0">
                <a:latin typeface="TT Supermolot Regular"/>
                <a:cs typeface="TT Supermolot Regular"/>
              </a:rPr>
              <a:t>polakow/</a:t>
            </a:r>
            <a:endParaRPr sz="1000">
              <a:latin typeface="TT Supermolot Regular"/>
              <a:cs typeface="TT Supermolot Regular"/>
            </a:endParaRPr>
          </a:p>
          <a:p>
            <a:pPr marL="180340" marR="3607435" indent="-142875">
              <a:lnSpc>
                <a:spcPct val="125000"/>
              </a:lnSpc>
              <a:buAutoNum type="arabicPeriod" startAt="4"/>
              <a:tabLst>
                <a:tab pos="181610" algn="l"/>
              </a:tabLst>
            </a:pPr>
            <a:r>
              <a:rPr sz="1000" spc="-25" dirty="0">
                <a:latin typeface="TT Supermolot Regular"/>
                <a:cs typeface="TT Supermolot Regular"/>
              </a:rPr>
              <a:t>Wodór</a:t>
            </a:r>
            <a:r>
              <a:rPr sz="1000" spc="-3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25" dirty="0">
                <a:latin typeface="TT Supermolot Regular"/>
                <a:cs typeface="TT Supermolot Regular"/>
              </a:rPr>
              <a:t> Polsce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Regular"/>
                <a:cs typeface="TT Supermolot Regular"/>
              </a:rPr>
              <a:t>w</a:t>
            </a:r>
            <a:r>
              <a:rPr sz="1000" spc="-25" dirty="0">
                <a:latin typeface="TT Supermolot Regular"/>
                <a:cs typeface="TT Supermolot Regular"/>
              </a:rPr>
              <a:t> </a:t>
            </a:r>
            <a:r>
              <a:rPr sz="1000" spc="-30" dirty="0">
                <a:latin typeface="TT Supermolot Regular"/>
                <a:cs typeface="TT Supermolot Regular"/>
              </a:rPr>
              <a:t>perspektywie</a:t>
            </a:r>
            <a:r>
              <a:rPr sz="1000" spc="-20" dirty="0">
                <a:latin typeface="TT Supermolot Regular"/>
                <a:cs typeface="TT Supermolot Regular"/>
              </a:rPr>
              <a:t> </a:t>
            </a:r>
            <a:r>
              <a:rPr sz="1000" spc="-10" dirty="0">
                <a:latin typeface="TT Supermolot Regular"/>
                <a:cs typeface="TT Supermolot Regular"/>
              </a:rPr>
              <a:t>2030+ 	</a:t>
            </a:r>
            <a:r>
              <a:rPr sz="1000" spc="-35" dirty="0">
                <a:latin typeface="TT Supermolot Regular"/>
                <a:cs typeface="TT Supermolot Regular"/>
              </a:rPr>
              <a:t>https://itech.lukasiewicz.gov.pl/2023/06/09/wodor-polsce-</a:t>
            </a:r>
            <a:r>
              <a:rPr sz="1000" spc="-40" dirty="0">
                <a:latin typeface="TT Supermolot Regular"/>
                <a:cs typeface="TT Supermolot Regular"/>
              </a:rPr>
              <a:t>w-</a:t>
            </a:r>
            <a:r>
              <a:rPr sz="1000" spc="-35" dirty="0">
                <a:latin typeface="TT Supermolot Regular"/>
                <a:cs typeface="TT Supermolot Regular"/>
              </a:rPr>
              <a:t>perspektywie-</a:t>
            </a:r>
            <a:r>
              <a:rPr sz="1000" spc="-10" dirty="0">
                <a:latin typeface="TT Supermolot Regular"/>
                <a:cs typeface="TT Supermolot Regular"/>
              </a:rPr>
              <a:t>2030/</a:t>
            </a:r>
            <a:endParaRPr sz="10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29397" y="5206042"/>
            <a:ext cx="205613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Projekt</a:t>
            </a:r>
            <a:r>
              <a:rPr sz="900" spc="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dofinansowany</a:t>
            </a:r>
            <a:r>
              <a:rPr sz="900" spc="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ze</a:t>
            </a:r>
            <a:r>
              <a:rPr sz="900" spc="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środków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budżetu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państwa,</a:t>
            </a:r>
            <a:r>
              <a:rPr sz="9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przyznanych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przez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Ministra</a:t>
            </a:r>
            <a:r>
              <a:rPr sz="9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Edukacji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</a:t>
            </a:r>
            <a:r>
              <a:rPr sz="9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ramach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Programu</a:t>
            </a:r>
            <a:r>
              <a:rPr sz="900" spc="-4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„Społeczna</a:t>
            </a:r>
            <a:r>
              <a:rPr sz="900" spc="-4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9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odpowiedzialność </a:t>
            </a:r>
            <a:r>
              <a:rPr sz="9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nauki </a:t>
            </a:r>
            <a:r>
              <a:rPr sz="9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II”</a:t>
            </a:r>
            <a:endParaRPr sz="900">
              <a:latin typeface="TT Supermolot Regular"/>
              <a:cs typeface="TT Supermolot Regular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967362" y="5895505"/>
            <a:ext cx="704850" cy="168275"/>
            <a:chOff x="2967362" y="5895505"/>
            <a:chExt cx="704850" cy="16827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67362" y="5897840"/>
              <a:ext cx="120294" cy="163487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08700" y="5895505"/>
              <a:ext cx="128460" cy="16816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65213" y="5897840"/>
              <a:ext cx="120294" cy="16348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411207" y="5897841"/>
              <a:ext cx="121920" cy="163830"/>
            </a:xfrm>
            <a:custGeom>
              <a:avLst/>
              <a:gdLst/>
              <a:ahLst/>
              <a:cxnLst/>
              <a:rect l="l" t="t" r="r" b="b"/>
              <a:pathLst>
                <a:path w="121920" h="163829">
                  <a:moveTo>
                    <a:pt x="121462" y="0"/>
                  </a:moveTo>
                  <a:lnTo>
                    <a:pt x="91097" y="0"/>
                  </a:lnTo>
                  <a:lnTo>
                    <a:pt x="91097" y="67310"/>
                  </a:lnTo>
                  <a:lnTo>
                    <a:pt x="30365" y="67310"/>
                  </a:lnTo>
                  <a:lnTo>
                    <a:pt x="30365" y="0"/>
                  </a:lnTo>
                  <a:lnTo>
                    <a:pt x="0" y="0"/>
                  </a:lnTo>
                  <a:lnTo>
                    <a:pt x="0" y="67310"/>
                  </a:lnTo>
                  <a:lnTo>
                    <a:pt x="0" y="93980"/>
                  </a:lnTo>
                  <a:lnTo>
                    <a:pt x="0" y="163830"/>
                  </a:lnTo>
                  <a:lnTo>
                    <a:pt x="30365" y="163830"/>
                  </a:lnTo>
                  <a:lnTo>
                    <a:pt x="30365" y="93980"/>
                  </a:lnTo>
                  <a:lnTo>
                    <a:pt x="91097" y="93980"/>
                  </a:lnTo>
                  <a:lnTo>
                    <a:pt x="91097" y="163830"/>
                  </a:lnTo>
                  <a:lnTo>
                    <a:pt x="121462" y="163830"/>
                  </a:lnTo>
                  <a:lnTo>
                    <a:pt x="121462" y="93980"/>
                  </a:lnTo>
                  <a:lnTo>
                    <a:pt x="121462" y="67310"/>
                  </a:lnTo>
                  <a:lnTo>
                    <a:pt x="12146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553717" y="5897839"/>
              <a:ext cx="117957" cy="163487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2955688" y="6130467"/>
            <a:ext cx="612140" cy="167005"/>
            <a:chOff x="2955688" y="6130467"/>
            <a:chExt cx="612140" cy="167005"/>
          </a:xfrm>
        </p:grpSpPr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955688" y="6130467"/>
              <a:ext cx="255785" cy="16700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36014" y="6176004"/>
              <a:ext cx="331706" cy="121462"/>
            </a:xfrm>
            <a:prstGeom prst="rect">
              <a:avLst/>
            </a:prstGeom>
          </p:spPr>
        </p:pic>
      </p:grpSp>
      <p:grpSp>
        <p:nvGrpSpPr>
          <p:cNvPr id="13" name="object 13"/>
          <p:cNvGrpSpPr/>
          <p:nvPr/>
        </p:nvGrpSpPr>
        <p:grpSpPr>
          <a:xfrm>
            <a:off x="3635476" y="6130467"/>
            <a:ext cx="696595" cy="220979"/>
            <a:chOff x="3635476" y="6130467"/>
            <a:chExt cx="696595" cy="220979"/>
          </a:xfrm>
        </p:grpSpPr>
        <p:pic>
          <p:nvPicPr>
            <p:cNvPr id="14" name="object 1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635476" y="6130467"/>
              <a:ext cx="211404" cy="16700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71419" y="6176003"/>
              <a:ext cx="105105" cy="17518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97568" y="6130468"/>
              <a:ext cx="274481" cy="206705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4300090" y="6133970"/>
              <a:ext cx="31750" cy="163830"/>
            </a:xfrm>
            <a:custGeom>
              <a:avLst/>
              <a:gdLst/>
              <a:ahLst/>
              <a:cxnLst/>
              <a:rect l="l" t="t" r="r" b="b"/>
              <a:pathLst>
                <a:path w="31750" h="163829">
                  <a:moveTo>
                    <a:pt x="31534" y="0"/>
                  </a:moveTo>
                  <a:lnTo>
                    <a:pt x="0" y="0"/>
                  </a:lnTo>
                  <a:lnTo>
                    <a:pt x="0" y="52552"/>
                  </a:lnTo>
                  <a:lnTo>
                    <a:pt x="5842" y="110947"/>
                  </a:lnTo>
                  <a:lnTo>
                    <a:pt x="25692" y="110947"/>
                  </a:lnTo>
                  <a:lnTo>
                    <a:pt x="31534" y="52552"/>
                  </a:lnTo>
                  <a:lnTo>
                    <a:pt x="31534" y="0"/>
                  </a:lnTo>
                  <a:close/>
                </a:path>
                <a:path w="31750" h="163829">
                  <a:moveTo>
                    <a:pt x="29197" y="134302"/>
                  </a:moveTo>
                  <a:lnTo>
                    <a:pt x="2336" y="134302"/>
                  </a:lnTo>
                  <a:lnTo>
                    <a:pt x="2336" y="163499"/>
                  </a:lnTo>
                  <a:lnTo>
                    <a:pt x="29197" y="163499"/>
                  </a:lnTo>
                  <a:lnTo>
                    <a:pt x="29197" y="1343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310383" y="5829762"/>
            <a:ext cx="546100" cy="584835"/>
            <a:chOff x="2310383" y="5829762"/>
            <a:chExt cx="546100" cy="584835"/>
          </a:xfrm>
        </p:grpSpPr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450979" y="5983850"/>
              <a:ext cx="265657" cy="248566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310371" y="5829769"/>
              <a:ext cx="546100" cy="584835"/>
            </a:xfrm>
            <a:custGeom>
              <a:avLst/>
              <a:gdLst/>
              <a:ahLst/>
              <a:cxnLst/>
              <a:rect l="l" t="t" r="r" b="b"/>
              <a:pathLst>
                <a:path w="546100" h="584835">
                  <a:moveTo>
                    <a:pt x="156692" y="563968"/>
                  </a:moveTo>
                  <a:lnTo>
                    <a:pt x="156654" y="563841"/>
                  </a:lnTo>
                  <a:lnTo>
                    <a:pt x="140106" y="563841"/>
                  </a:lnTo>
                  <a:lnTo>
                    <a:pt x="140131" y="563968"/>
                  </a:lnTo>
                  <a:lnTo>
                    <a:pt x="156692" y="563968"/>
                  </a:lnTo>
                  <a:close/>
                </a:path>
                <a:path w="546100" h="584835">
                  <a:moveTo>
                    <a:pt x="173024" y="566381"/>
                  </a:moveTo>
                  <a:lnTo>
                    <a:pt x="172897" y="563968"/>
                  </a:lnTo>
                  <a:lnTo>
                    <a:pt x="156692" y="563968"/>
                  </a:lnTo>
                  <a:lnTo>
                    <a:pt x="141173" y="568020"/>
                  </a:lnTo>
                  <a:lnTo>
                    <a:pt x="140131" y="563968"/>
                  </a:lnTo>
                  <a:lnTo>
                    <a:pt x="123088" y="563968"/>
                  </a:lnTo>
                  <a:lnTo>
                    <a:pt x="126263" y="576402"/>
                  </a:lnTo>
                  <a:lnTo>
                    <a:pt x="129006" y="580047"/>
                  </a:lnTo>
                  <a:lnTo>
                    <a:pt x="135343" y="583793"/>
                  </a:lnTo>
                  <a:lnTo>
                    <a:pt x="138252" y="584568"/>
                  </a:lnTo>
                  <a:lnTo>
                    <a:pt x="142608" y="584568"/>
                  </a:lnTo>
                  <a:lnTo>
                    <a:pt x="143979" y="584390"/>
                  </a:lnTo>
                  <a:lnTo>
                    <a:pt x="160578" y="580047"/>
                  </a:lnTo>
                  <a:lnTo>
                    <a:pt x="160705" y="580047"/>
                  </a:lnTo>
                  <a:lnTo>
                    <a:pt x="166751" y="577100"/>
                  </a:lnTo>
                  <a:lnTo>
                    <a:pt x="170929" y="572350"/>
                  </a:lnTo>
                  <a:lnTo>
                    <a:pt x="172453" y="568020"/>
                  </a:lnTo>
                  <a:lnTo>
                    <a:pt x="173024" y="566381"/>
                  </a:lnTo>
                  <a:close/>
                </a:path>
                <a:path w="546100" h="584835">
                  <a:moveTo>
                    <a:pt x="449300" y="94564"/>
                  </a:moveTo>
                  <a:lnTo>
                    <a:pt x="448602" y="88036"/>
                  </a:lnTo>
                  <a:lnTo>
                    <a:pt x="432866" y="38074"/>
                  </a:lnTo>
                  <a:lnTo>
                    <a:pt x="432866" y="93014"/>
                  </a:lnTo>
                  <a:lnTo>
                    <a:pt x="356743" y="117348"/>
                  </a:lnTo>
                  <a:lnTo>
                    <a:pt x="351891" y="102019"/>
                  </a:lnTo>
                  <a:lnTo>
                    <a:pt x="401967" y="85801"/>
                  </a:lnTo>
                  <a:lnTo>
                    <a:pt x="372071" y="69621"/>
                  </a:lnTo>
                  <a:lnTo>
                    <a:pt x="359435" y="64960"/>
                  </a:lnTo>
                  <a:lnTo>
                    <a:pt x="340360" y="57912"/>
                  </a:lnTo>
                  <a:lnTo>
                    <a:pt x="307314" y="50787"/>
                  </a:lnTo>
                  <a:lnTo>
                    <a:pt x="220573" y="54267"/>
                  </a:lnTo>
                  <a:lnTo>
                    <a:pt x="171132" y="71234"/>
                  </a:lnTo>
                  <a:lnTo>
                    <a:pt x="126720" y="98310"/>
                  </a:lnTo>
                  <a:lnTo>
                    <a:pt x="88963" y="134518"/>
                  </a:lnTo>
                  <a:lnTo>
                    <a:pt x="59448" y="178879"/>
                  </a:lnTo>
                  <a:lnTo>
                    <a:pt x="40373" y="228638"/>
                  </a:lnTo>
                  <a:lnTo>
                    <a:pt x="32689" y="280454"/>
                  </a:lnTo>
                  <a:lnTo>
                    <a:pt x="36258" y="332130"/>
                  </a:lnTo>
                  <a:lnTo>
                    <a:pt x="36283" y="332435"/>
                  </a:lnTo>
                  <a:lnTo>
                    <a:pt x="51015" y="382689"/>
                  </a:lnTo>
                  <a:lnTo>
                    <a:pt x="76758" y="429336"/>
                  </a:lnTo>
                  <a:lnTo>
                    <a:pt x="63741" y="438670"/>
                  </a:lnTo>
                  <a:lnTo>
                    <a:pt x="43332" y="404583"/>
                  </a:lnTo>
                  <a:lnTo>
                    <a:pt x="28511" y="367969"/>
                  </a:lnTo>
                  <a:lnTo>
                    <a:pt x="19494" y="329488"/>
                  </a:lnTo>
                  <a:lnTo>
                    <a:pt x="16497" y="289852"/>
                  </a:lnTo>
                  <a:lnTo>
                    <a:pt x="20612" y="243827"/>
                  </a:lnTo>
                  <a:lnTo>
                    <a:pt x="32613" y="199961"/>
                  </a:lnTo>
                  <a:lnTo>
                    <a:pt x="51968" y="159169"/>
                  </a:lnTo>
                  <a:lnTo>
                    <a:pt x="78130" y="122402"/>
                  </a:lnTo>
                  <a:lnTo>
                    <a:pt x="110553" y="90576"/>
                  </a:lnTo>
                  <a:lnTo>
                    <a:pt x="148678" y="64630"/>
                  </a:lnTo>
                  <a:lnTo>
                    <a:pt x="190830" y="45923"/>
                  </a:lnTo>
                  <a:lnTo>
                    <a:pt x="234467" y="35293"/>
                  </a:lnTo>
                  <a:lnTo>
                    <a:pt x="233133" y="35293"/>
                  </a:lnTo>
                  <a:lnTo>
                    <a:pt x="279882" y="32385"/>
                  </a:lnTo>
                  <a:lnTo>
                    <a:pt x="324650" y="37503"/>
                  </a:lnTo>
                  <a:lnTo>
                    <a:pt x="368122" y="50507"/>
                  </a:lnTo>
                  <a:lnTo>
                    <a:pt x="409244" y="71374"/>
                  </a:lnTo>
                  <a:lnTo>
                    <a:pt x="398754" y="38125"/>
                  </a:lnTo>
                  <a:lnTo>
                    <a:pt x="393471" y="21424"/>
                  </a:lnTo>
                  <a:lnTo>
                    <a:pt x="408762" y="16535"/>
                  </a:lnTo>
                  <a:lnTo>
                    <a:pt x="432866" y="93014"/>
                  </a:lnTo>
                  <a:lnTo>
                    <a:pt x="432866" y="38074"/>
                  </a:lnTo>
                  <a:lnTo>
                    <a:pt x="413994" y="622"/>
                  </a:lnTo>
                  <a:lnTo>
                    <a:pt x="411391" y="0"/>
                  </a:lnTo>
                  <a:lnTo>
                    <a:pt x="407085" y="0"/>
                  </a:lnTo>
                  <a:lnTo>
                    <a:pt x="377037" y="19875"/>
                  </a:lnTo>
                  <a:lnTo>
                    <a:pt x="377736" y="26403"/>
                  </a:lnTo>
                  <a:lnTo>
                    <a:pt x="381431" y="38125"/>
                  </a:lnTo>
                  <a:lnTo>
                    <a:pt x="366064" y="32385"/>
                  </a:lnTo>
                  <a:lnTo>
                    <a:pt x="355434" y="28422"/>
                  </a:lnTo>
                  <a:lnTo>
                    <a:pt x="328612" y="21424"/>
                  </a:lnTo>
                  <a:lnTo>
                    <a:pt x="301142" y="17183"/>
                  </a:lnTo>
                  <a:lnTo>
                    <a:pt x="273253" y="15760"/>
                  </a:lnTo>
                  <a:lnTo>
                    <a:pt x="238709" y="17970"/>
                  </a:lnTo>
                  <a:lnTo>
                    <a:pt x="171958" y="35293"/>
                  </a:lnTo>
                  <a:lnTo>
                    <a:pt x="100101" y="77774"/>
                  </a:lnTo>
                  <a:lnTo>
                    <a:pt x="65608" y="111658"/>
                  </a:lnTo>
                  <a:lnTo>
                    <a:pt x="37757" y="150799"/>
                  </a:lnTo>
                  <a:lnTo>
                    <a:pt x="17145" y="194195"/>
                  </a:lnTo>
                  <a:lnTo>
                    <a:pt x="4368" y="240868"/>
                  </a:lnTo>
                  <a:lnTo>
                    <a:pt x="0" y="289852"/>
                  </a:lnTo>
                  <a:lnTo>
                    <a:pt x="3162" y="332130"/>
                  </a:lnTo>
                  <a:lnTo>
                    <a:pt x="12712" y="373011"/>
                  </a:lnTo>
                  <a:lnTo>
                    <a:pt x="28486" y="411899"/>
                  </a:lnTo>
                  <a:lnTo>
                    <a:pt x="50292" y="448259"/>
                  </a:lnTo>
                  <a:lnTo>
                    <a:pt x="62369" y="455206"/>
                  </a:lnTo>
                  <a:lnTo>
                    <a:pt x="67157" y="455206"/>
                  </a:lnTo>
                  <a:lnTo>
                    <a:pt x="70510" y="454139"/>
                  </a:lnTo>
                  <a:lnTo>
                    <a:pt x="86360" y="442798"/>
                  </a:lnTo>
                  <a:lnTo>
                    <a:pt x="90208" y="438670"/>
                  </a:lnTo>
                  <a:lnTo>
                    <a:pt x="90830" y="438010"/>
                  </a:lnTo>
                  <a:lnTo>
                    <a:pt x="93040" y="432092"/>
                  </a:lnTo>
                  <a:lnTo>
                    <a:pt x="92976" y="429336"/>
                  </a:lnTo>
                  <a:lnTo>
                    <a:pt x="92887" y="425767"/>
                  </a:lnTo>
                  <a:lnTo>
                    <a:pt x="90233" y="419773"/>
                  </a:lnTo>
                  <a:lnTo>
                    <a:pt x="66154" y="376250"/>
                  </a:lnTo>
                  <a:lnTo>
                    <a:pt x="52387" y="329488"/>
                  </a:lnTo>
                  <a:lnTo>
                    <a:pt x="49047" y="281152"/>
                  </a:lnTo>
                  <a:lnTo>
                    <a:pt x="56248" y="232918"/>
                  </a:lnTo>
                  <a:lnTo>
                    <a:pt x="74104" y="186474"/>
                  </a:lnTo>
                  <a:lnTo>
                    <a:pt x="101612" y="145046"/>
                  </a:lnTo>
                  <a:lnTo>
                    <a:pt x="136740" y="111315"/>
                  </a:lnTo>
                  <a:lnTo>
                    <a:pt x="178079" y="86144"/>
                  </a:lnTo>
                  <a:lnTo>
                    <a:pt x="224218" y="70396"/>
                  </a:lnTo>
                  <a:lnTo>
                    <a:pt x="273735" y="64960"/>
                  </a:lnTo>
                  <a:lnTo>
                    <a:pt x="295833" y="66052"/>
                  </a:lnTo>
                  <a:lnTo>
                    <a:pt x="317576" y="69316"/>
                  </a:lnTo>
                  <a:lnTo>
                    <a:pt x="338848" y="74701"/>
                  </a:lnTo>
                  <a:lnTo>
                    <a:pt x="359498" y="82169"/>
                  </a:lnTo>
                  <a:lnTo>
                    <a:pt x="346811" y="86283"/>
                  </a:lnTo>
                  <a:lnTo>
                    <a:pt x="341109" y="89484"/>
                  </a:lnTo>
                  <a:lnTo>
                    <a:pt x="338340" y="93014"/>
                  </a:lnTo>
                  <a:lnTo>
                    <a:pt x="337185" y="94564"/>
                  </a:lnTo>
                  <a:lnTo>
                    <a:pt x="336092" y="98310"/>
                  </a:lnTo>
                  <a:lnTo>
                    <a:pt x="335457" y="100634"/>
                  </a:lnTo>
                  <a:lnTo>
                    <a:pt x="336156" y="107022"/>
                  </a:lnTo>
                  <a:lnTo>
                    <a:pt x="342341" y="126542"/>
                  </a:lnTo>
                  <a:lnTo>
                    <a:pt x="345274" y="130022"/>
                  </a:lnTo>
                  <a:lnTo>
                    <a:pt x="351536" y="133273"/>
                  </a:lnTo>
                  <a:lnTo>
                    <a:pt x="354139" y="133896"/>
                  </a:lnTo>
                  <a:lnTo>
                    <a:pt x="358432" y="133896"/>
                  </a:lnTo>
                  <a:lnTo>
                    <a:pt x="360121" y="133629"/>
                  </a:lnTo>
                  <a:lnTo>
                    <a:pt x="411086" y="117348"/>
                  </a:lnTo>
                  <a:lnTo>
                    <a:pt x="437883" y="108788"/>
                  </a:lnTo>
                  <a:lnTo>
                    <a:pt x="443598" y="105600"/>
                  </a:lnTo>
                  <a:lnTo>
                    <a:pt x="447522" y="100634"/>
                  </a:lnTo>
                  <a:lnTo>
                    <a:pt x="449300" y="94564"/>
                  </a:lnTo>
                  <a:close/>
                </a:path>
                <a:path w="546100" h="584835">
                  <a:moveTo>
                    <a:pt x="545642" y="307644"/>
                  </a:moveTo>
                  <a:lnTo>
                    <a:pt x="544893" y="261937"/>
                  </a:lnTo>
                  <a:lnTo>
                    <a:pt x="536587" y="216789"/>
                  </a:lnTo>
                  <a:lnTo>
                    <a:pt x="520687" y="173228"/>
                  </a:lnTo>
                  <a:lnTo>
                    <a:pt x="502145" y="141071"/>
                  </a:lnTo>
                  <a:lnTo>
                    <a:pt x="497103" y="132321"/>
                  </a:lnTo>
                  <a:lnTo>
                    <a:pt x="494131" y="127520"/>
                  </a:lnTo>
                  <a:lnTo>
                    <a:pt x="488848" y="124485"/>
                  </a:lnTo>
                  <a:lnTo>
                    <a:pt x="479120" y="124485"/>
                  </a:lnTo>
                  <a:lnTo>
                    <a:pt x="475399" y="125882"/>
                  </a:lnTo>
                  <a:lnTo>
                    <a:pt x="472478" y="128295"/>
                  </a:lnTo>
                  <a:lnTo>
                    <a:pt x="460489" y="136893"/>
                  </a:lnTo>
                  <a:lnTo>
                    <a:pt x="456031" y="141681"/>
                  </a:lnTo>
                  <a:lnTo>
                    <a:pt x="453821" y="147612"/>
                  </a:lnTo>
                  <a:lnTo>
                    <a:pt x="453885" y="150355"/>
                  </a:lnTo>
                  <a:lnTo>
                    <a:pt x="453974" y="153936"/>
                  </a:lnTo>
                  <a:lnTo>
                    <a:pt x="456628" y="159931"/>
                  </a:lnTo>
                  <a:lnTo>
                    <a:pt x="481279" y="205155"/>
                  </a:lnTo>
                  <a:lnTo>
                    <a:pt x="494753" y="253796"/>
                  </a:lnTo>
                  <a:lnTo>
                    <a:pt x="497179" y="303809"/>
                  </a:lnTo>
                  <a:lnTo>
                    <a:pt x="488721" y="352869"/>
                  </a:lnTo>
                  <a:lnTo>
                    <a:pt x="469366" y="399783"/>
                  </a:lnTo>
                  <a:lnTo>
                    <a:pt x="439381" y="441642"/>
                  </a:lnTo>
                  <a:lnTo>
                    <a:pt x="404418" y="472795"/>
                  </a:lnTo>
                  <a:lnTo>
                    <a:pt x="364147" y="495833"/>
                  </a:lnTo>
                  <a:lnTo>
                    <a:pt x="320014" y="510133"/>
                  </a:lnTo>
                  <a:lnTo>
                    <a:pt x="273481" y="515048"/>
                  </a:lnTo>
                  <a:lnTo>
                    <a:pt x="255333" y="514299"/>
                  </a:lnTo>
                  <a:lnTo>
                    <a:pt x="237350" y="512089"/>
                  </a:lnTo>
                  <a:lnTo>
                    <a:pt x="219621" y="508431"/>
                  </a:lnTo>
                  <a:lnTo>
                    <a:pt x="202260" y="503364"/>
                  </a:lnTo>
                  <a:lnTo>
                    <a:pt x="210947" y="501116"/>
                  </a:lnTo>
                  <a:lnTo>
                    <a:pt x="214579" y="498360"/>
                  </a:lnTo>
                  <a:lnTo>
                    <a:pt x="219024" y="490778"/>
                  </a:lnTo>
                  <a:lnTo>
                    <a:pt x="219557" y="486918"/>
                  </a:lnTo>
                  <a:lnTo>
                    <a:pt x="219646" y="486257"/>
                  </a:lnTo>
                  <a:lnTo>
                    <a:pt x="215633" y="470916"/>
                  </a:lnTo>
                  <a:lnTo>
                    <a:pt x="215582" y="470712"/>
                  </a:lnTo>
                  <a:lnTo>
                    <a:pt x="212547" y="459092"/>
                  </a:lnTo>
                  <a:lnTo>
                    <a:pt x="205854" y="454164"/>
                  </a:lnTo>
                  <a:lnTo>
                    <a:pt x="197205" y="454164"/>
                  </a:lnTo>
                  <a:lnTo>
                    <a:pt x="117170" y="474332"/>
                  </a:lnTo>
                  <a:lnTo>
                    <a:pt x="105016" y="487895"/>
                  </a:lnTo>
                  <a:lnTo>
                    <a:pt x="105359" y="494436"/>
                  </a:lnTo>
                  <a:lnTo>
                    <a:pt x="123050" y="563841"/>
                  </a:lnTo>
                  <a:lnTo>
                    <a:pt x="140106" y="563841"/>
                  </a:lnTo>
                  <a:lnTo>
                    <a:pt x="121462" y="490778"/>
                  </a:lnTo>
                  <a:lnTo>
                    <a:pt x="121348" y="490334"/>
                  </a:lnTo>
                  <a:lnTo>
                    <a:pt x="198513" y="470712"/>
                  </a:lnTo>
                  <a:lnTo>
                    <a:pt x="202577" y="486257"/>
                  </a:lnTo>
                  <a:lnTo>
                    <a:pt x="202311" y="486257"/>
                  </a:lnTo>
                  <a:lnTo>
                    <a:pt x="152895" y="499097"/>
                  </a:lnTo>
                  <a:lnTo>
                    <a:pt x="196303" y="518845"/>
                  </a:lnTo>
                  <a:lnTo>
                    <a:pt x="241630" y="529463"/>
                  </a:lnTo>
                  <a:lnTo>
                    <a:pt x="287578" y="531164"/>
                  </a:lnTo>
                  <a:lnTo>
                    <a:pt x="332841" y="524154"/>
                  </a:lnTo>
                  <a:lnTo>
                    <a:pt x="358216" y="515048"/>
                  </a:lnTo>
                  <a:lnTo>
                    <a:pt x="376135" y="508622"/>
                  </a:lnTo>
                  <a:lnTo>
                    <a:pt x="416140" y="484759"/>
                  </a:lnTo>
                  <a:lnTo>
                    <a:pt x="451573" y="452793"/>
                  </a:lnTo>
                  <a:lnTo>
                    <a:pt x="480072" y="414477"/>
                  </a:lnTo>
                  <a:lnTo>
                    <a:pt x="500075" y="372338"/>
                  </a:lnTo>
                  <a:lnTo>
                    <a:pt x="511530" y="327698"/>
                  </a:lnTo>
                  <a:lnTo>
                    <a:pt x="514337" y="281851"/>
                  </a:lnTo>
                  <a:lnTo>
                    <a:pt x="508419" y="236143"/>
                  </a:lnTo>
                  <a:lnTo>
                    <a:pt x="493699" y="191871"/>
                  </a:lnTo>
                  <a:lnTo>
                    <a:pt x="470090" y="150355"/>
                  </a:lnTo>
                  <a:lnTo>
                    <a:pt x="483057" y="141071"/>
                  </a:lnTo>
                  <a:lnTo>
                    <a:pt x="508190" y="185458"/>
                  </a:lnTo>
                  <a:lnTo>
                    <a:pt x="523824" y="232778"/>
                  </a:lnTo>
                  <a:lnTo>
                    <a:pt x="530034" y="281609"/>
                  </a:lnTo>
                  <a:lnTo>
                    <a:pt x="526910" y="330542"/>
                  </a:lnTo>
                  <a:lnTo>
                    <a:pt x="514540" y="378193"/>
                  </a:lnTo>
                  <a:lnTo>
                    <a:pt x="493026" y="423125"/>
                  </a:lnTo>
                  <a:lnTo>
                    <a:pt x="462457" y="463943"/>
                  </a:lnTo>
                  <a:lnTo>
                    <a:pt x="424472" y="497954"/>
                  </a:lnTo>
                  <a:lnTo>
                    <a:pt x="381635" y="523252"/>
                  </a:lnTo>
                  <a:lnTo>
                    <a:pt x="335330" y="539648"/>
                  </a:lnTo>
                  <a:lnTo>
                    <a:pt x="286943" y="546925"/>
                  </a:lnTo>
                  <a:lnTo>
                    <a:pt x="237871" y="544868"/>
                  </a:lnTo>
                  <a:lnTo>
                    <a:pt x="229489" y="542848"/>
                  </a:lnTo>
                  <a:lnTo>
                    <a:pt x="189522" y="533260"/>
                  </a:lnTo>
                  <a:lnTo>
                    <a:pt x="143268" y="511911"/>
                  </a:lnTo>
                  <a:lnTo>
                    <a:pt x="156654" y="563841"/>
                  </a:lnTo>
                  <a:lnTo>
                    <a:pt x="172897" y="563841"/>
                  </a:lnTo>
                  <a:lnTo>
                    <a:pt x="172694" y="560031"/>
                  </a:lnTo>
                  <a:lnTo>
                    <a:pt x="172681" y="559816"/>
                  </a:lnTo>
                  <a:lnTo>
                    <a:pt x="168300" y="542848"/>
                  </a:lnTo>
                  <a:lnTo>
                    <a:pt x="193586" y="551954"/>
                  </a:lnTo>
                  <a:lnTo>
                    <a:pt x="219621" y="558520"/>
                  </a:lnTo>
                  <a:lnTo>
                    <a:pt x="246189" y="562508"/>
                  </a:lnTo>
                  <a:lnTo>
                    <a:pt x="273113" y="563841"/>
                  </a:lnTo>
                  <a:lnTo>
                    <a:pt x="318452" y="560031"/>
                  </a:lnTo>
                  <a:lnTo>
                    <a:pt x="362178" y="548855"/>
                  </a:lnTo>
                  <a:lnTo>
                    <a:pt x="366560" y="546925"/>
                  </a:lnTo>
                  <a:lnTo>
                    <a:pt x="403377" y="530707"/>
                  </a:lnTo>
                  <a:lnTo>
                    <a:pt x="441147" y="506006"/>
                  </a:lnTo>
                  <a:lnTo>
                    <a:pt x="474599" y="475132"/>
                  </a:lnTo>
                  <a:lnTo>
                    <a:pt x="503339" y="437654"/>
                  </a:lnTo>
                  <a:lnTo>
                    <a:pt x="524802" y="396557"/>
                  </a:lnTo>
                  <a:lnTo>
                    <a:pt x="538835" y="353161"/>
                  </a:lnTo>
                  <a:lnTo>
                    <a:pt x="538924" y="352869"/>
                  </a:lnTo>
                  <a:lnTo>
                    <a:pt x="545642" y="3076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7473175" y="5256004"/>
            <a:ext cx="0" cy="1782445"/>
          </a:xfrm>
          <a:custGeom>
            <a:avLst/>
            <a:gdLst/>
            <a:ahLst/>
            <a:cxnLst/>
            <a:rect l="l" t="t" r="r" b="b"/>
            <a:pathLst>
              <a:path h="1782445">
                <a:moveTo>
                  <a:pt x="0" y="178200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039995" y="5641187"/>
            <a:ext cx="1409204" cy="961720"/>
          </a:xfrm>
          <a:prstGeom prst="rect">
            <a:avLst/>
          </a:prstGeom>
        </p:spPr>
      </p:pic>
      <p:sp>
        <p:nvSpPr>
          <p:cNvPr id="23" name="object 23"/>
          <p:cNvSpPr/>
          <p:nvPr/>
        </p:nvSpPr>
        <p:spPr>
          <a:xfrm>
            <a:off x="7843797" y="6167908"/>
            <a:ext cx="268605" cy="258445"/>
          </a:xfrm>
          <a:custGeom>
            <a:avLst/>
            <a:gdLst/>
            <a:ahLst/>
            <a:cxnLst/>
            <a:rect l="l" t="t" r="r" b="b"/>
            <a:pathLst>
              <a:path w="268604" h="258445">
                <a:moveTo>
                  <a:pt x="268325" y="0"/>
                </a:moveTo>
                <a:lnTo>
                  <a:pt x="239458" y="0"/>
                </a:lnTo>
                <a:lnTo>
                  <a:pt x="237070" y="292"/>
                </a:lnTo>
                <a:lnTo>
                  <a:pt x="143243" y="164490"/>
                </a:lnTo>
                <a:lnTo>
                  <a:pt x="134975" y="183375"/>
                </a:lnTo>
                <a:lnTo>
                  <a:pt x="131279" y="173748"/>
                </a:lnTo>
                <a:lnTo>
                  <a:pt x="36233" y="3174"/>
                </a:lnTo>
                <a:lnTo>
                  <a:pt x="28854" y="0"/>
                </a:lnTo>
                <a:lnTo>
                  <a:pt x="0" y="0"/>
                </a:lnTo>
                <a:lnTo>
                  <a:pt x="0" y="257886"/>
                </a:lnTo>
                <a:lnTo>
                  <a:pt x="30594" y="257886"/>
                </a:lnTo>
                <a:lnTo>
                  <a:pt x="30594" y="65862"/>
                </a:lnTo>
                <a:lnTo>
                  <a:pt x="29514" y="50926"/>
                </a:lnTo>
                <a:lnTo>
                  <a:pt x="122847" y="218109"/>
                </a:lnTo>
                <a:lnTo>
                  <a:pt x="127050" y="220814"/>
                </a:lnTo>
                <a:lnTo>
                  <a:pt x="142887" y="220814"/>
                </a:lnTo>
                <a:lnTo>
                  <a:pt x="147091" y="218109"/>
                </a:lnTo>
                <a:lnTo>
                  <a:pt x="238442" y="51473"/>
                </a:lnTo>
                <a:lnTo>
                  <a:pt x="238023" y="57403"/>
                </a:lnTo>
                <a:lnTo>
                  <a:pt x="237731" y="257886"/>
                </a:lnTo>
                <a:lnTo>
                  <a:pt x="268325" y="257886"/>
                </a:lnTo>
                <a:lnTo>
                  <a:pt x="268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174920" y="6167907"/>
            <a:ext cx="209550" cy="258445"/>
          </a:xfrm>
          <a:custGeom>
            <a:avLst/>
            <a:gdLst/>
            <a:ahLst/>
            <a:cxnLst/>
            <a:rect l="l" t="t" r="r" b="b"/>
            <a:pathLst>
              <a:path w="209550" h="258445">
                <a:moveTo>
                  <a:pt x="209118" y="0"/>
                </a:moveTo>
                <a:lnTo>
                  <a:pt x="178523" y="0"/>
                </a:lnTo>
                <a:lnTo>
                  <a:pt x="178523" y="185420"/>
                </a:lnTo>
                <a:lnTo>
                  <a:pt x="179425" y="200291"/>
                </a:lnTo>
                <a:lnTo>
                  <a:pt x="28143" y="3530"/>
                </a:lnTo>
                <a:lnTo>
                  <a:pt x="26428" y="1943"/>
                </a:lnTo>
                <a:lnTo>
                  <a:pt x="24930" y="1168"/>
                </a:lnTo>
                <a:lnTo>
                  <a:pt x="23418" y="393"/>
                </a:lnTo>
                <a:lnTo>
                  <a:pt x="21120" y="0"/>
                </a:lnTo>
                <a:lnTo>
                  <a:pt x="0" y="0"/>
                </a:lnTo>
                <a:lnTo>
                  <a:pt x="0" y="257886"/>
                </a:lnTo>
                <a:lnTo>
                  <a:pt x="30594" y="257886"/>
                </a:lnTo>
                <a:lnTo>
                  <a:pt x="30594" y="74142"/>
                </a:lnTo>
                <a:lnTo>
                  <a:pt x="29883" y="57404"/>
                </a:lnTo>
                <a:lnTo>
                  <a:pt x="180873" y="253873"/>
                </a:lnTo>
                <a:lnTo>
                  <a:pt x="182689" y="255485"/>
                </a:lnTo>
                <a:lnTo>
                  <a:pt x="186423" y="257403"/>
                </a:lnTo>
                <a:lnTo>
                  <a:pt x="188721" y="257886"/>
                </a:lnTo>
                <a:lnTo>
                  <a:pt x="209118" y="257886"/>
                </a:lnTo>
                <a:lnTo>
                  <a:pt x="2091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436585" y="6163246"/>
            <a:ext cx="621665" cy="266065"/>
          </a:xfrm>
          <a:custGeom>
            <a:avLst/>
            <a:gdLst/>
            <a:ahLst/>
            <a:cxnLst/>
            <a:rect l="l" t="t" r="r" b="b"/>
            <a:pathLst>
              <a:path w="621665" h="266064">
                <a:moveTo>
                  <a:pt x="38506" y="80251"/>
                </a:moveTo>
                <a:lnTo>
                  <a:pt x="6477" y="80251"/>
                </a:lnTo>
                <a:lnTo>
                  <a:pt x="6477" y="262559"/>
                </a:lnTo>
                <a:lnTo>
                  <a:pt x="38506" y="262559"/>
                </a:lnTo>
                <a:lnTo>
                  <a:pt x="38506" y="80251"/>
                </a:lnTo>
                <a:close/>
              </a:path>
              <a:path w="621665" h="266064">
                <a:moveTo>
                  <a:pt x="45720" y="19913"/>
                </a:moveTo>
                <a:lnTo>
                  <a:pt x="25793" y="0"/>
                </a:lnTo>
                <a:lnTo>
                  <a:pt x="19558" y="0"/>
                </a:lnTo>
                <a:lnTo>
                  <a:pt x="0" y="19913"/>
                </a:lnTo>
                <a:lnTo>
                  <a:pt x="0" y="26149"/>
                </a:lnTo>
                <a:lnTo>
                  <a:pt x="19558" y="45707"/>
                </a:lnTo>
                <a:lnTo>
                  <a:pt x="25793" y="45707"/>
                </a:lnTo>
                <a:lnTo>
                  <a:pt x="45720" y="26149"/>
                </a:lnTo>
                <a:lnTo>
                  <a:pt x="45720" y="19913"/>
                </a:lnTo>
                <a:close/>
              </a:path>
              <a:path w="621665" h="266064">
                <a:moveTo>
                  <a:pt x="244576" y="184277"/>
                </a:moveTo>
                <a:lnTo>
                  <a:pt x="231051" y="143789"/>
                </a:lnTo>
                <a:lnTo>
                  <a:pt x="198056" y="122936"/>
                </a:lnTo>
                <a:lnTo>
                  <a:pt x="152704" y="107226"/>
                </a:lnTo>
                <a:lnTo>
                  <a:pt x="146100" y="104305"/>
                </a:lnTo>
                <a:lnTo>
                  <a:pt x="134467" y="97599"/>
                </a:lnTo>
                <a:lnTo>
                  <a:pt x="129794" y="93548"/>
                </a:lnTo>
                <a:lnTo>
                  <a:pt x="122720" y="84061"/>
                </a:lnTo>
                <a:lnTo>
                  <a:pt x="120942" y="78092"/>
                </a:lnTo>
                <a:lnTo>
                  <a:pt x="120942" y="65252"/>
                </a:lnTo>
                <a:lnTo>
                  <a:pt x="154101" y="31813"/>
                </a:lnTo>
                <a:lnTo>
                  <a:pt x="161010" y="30759"/>
                </a:lnTo>
                <a:lnTo>
                  <a:pt x="177088" y="30759"/>
                </a:lnTo>
                <a:lnTo>
                  <a:pt x="212458" y="45288"/>
                </a:lnTo>
                <a:lnTo>
                  <a:pt x="217843" y="49364"/>
                </a:lnTo>
                <a:lnTo>
                  <a:pt x="220218" y="50380"/>
                </a:lnTo>
                <a:lnTo>
                  <a:pt x="238810" y="28422"/>
                </a:lnTo>
                <a:lnTo>
                  <a:pt x="231863" y="22326"/>
                </a:lnTo>
                <a:lnTo>
                  <a:pt x="188925" y="3492"/>
                </a:lnTo>
                <a:lnTo>
                  <a:pt x="168275" y="1790"/>
                </a:lnTo>
                <a:lnTo>
                  <a:pt x="158915" y="2159"/>
                </a:lnTo>
                <a:lnTo>
                  <a:pt x="120510" y="14655"/>
                </a:lnTo>
                <a:lnTo>
                  <a:pt x="93853" y="46240"/>
                </a:lnTo>
                <a:lnTo>
                  <a:pt x="88544" y="72694"/>
                </a:lnTo>
                <a:lnTo>
                  <a:pt x="88874" y="80899"/>
                </a:lnTo>
                <a:lnTo>
                  <a:pt x="113563" y="125907"/>
                </a:lnTo>
                <a:lnTo>
                  <a:pt x="180238" y="151434"/>
                </a:lnTo>
                <a:lnTo>
                  <a:pt x="186804" y="154279"/>
                </a:lnTo>
                <a:lnTo>
                  <a:pt x="198323" y="160997"/>
                </a:lnTo>
                <a:lnTo>
                  <a:pt x="202984" y="165176"/>
                </a:lnTo>
                <a:lnTo>
                  <a:pt x="210058" y="175133"/>
                </a:lnTo>
                <a:lnTo>
                  <a:pt x="211823" y="181521"/>
                </a:lnTo>
                <a:lnTo>
                  <a:pt x="211823" y="196392"/>
                </a:lnTo>
                <a:lnTo>
                  <a:pt x="187883" y="230759"/>
                </a:lnTo>
                <a:lnTo>
                  <a:pt x="167551" y="236461"/>
                </a:lnTo>
                <a:lnTo>
                  <a:pt x="159270" y="236461"/>
                </a:lnTo>
                <a:lnTo>
                  <a:pt x="121208" y="226745"/>
                </a:lnTo>
                <a:lnTo>
                  <a:pt x="100965" y="211899"/>
                </a:lnTo>
                <a:lnTo>
                  <a:pt x="98082" y="210540"/>
                </a:lnTo>
                <a:lnTo>
                  <a:pt x="77393" y="231787"/>
                </a:lnTo>
                <a:lnTo>
                  <a:pt x="85051" y="239115"/>
                </a:lnTo>
                <a:lnTo>
                  <a:pt x="123151" y="260324"/>
                </a:lnTo>
                <a:lnTo>
                  <a:pt x="158191" y="265442"/>
                </a:lnTo>
                <a:lnTo>
                  <a:pt x="168173" y="265049"/>
                </a:lnTo>
                <a:lnTo>
                  <a:pt x="209651" y="251663"/>
                </a:lnTo>
                <a:lnTo>
                  <a:pt x="235597" y="223215"/>
                </a:lnTo>
                <a:lnTo>
                  <a:pt x="244208" y="192595"/>
                </a:lnTo>
                <a:lnTo>
                  <a:pt x="244576" y="184277"/>
                </a:lnTo>
                <a:close/>
              </a:path>
              <a:path w="621665" h="266064">
                <a:moveTo>
                  <a:pt x="621042" y="4660"/>
                </a:moveTo>
                <a:lnTo>
                  <a:pt x="590867" y="4660"/>
                </a:lnTo>
                <a:lnTo>
                  <a:pt x="588314" y="5499"/>
                </a:lnTo>
                <a:lnTo>
                  <a:pt x="528726" y="192176"/>
                </a:lnTo>
                <a:lnTo>
                  <a:pt x="524395" y="213601"/>
                </a:lnTo>
                <a:lnTo>
                  <a:pt x="522719" y="205562"/>
                </a:lnTo>
                <a:lnTo>
                  <a:pt x="457517" y="10541"/>
                </a:lnTo>
                <a:lnTo>
                  <a:pt x="449592" y="4660"/>
                </a:lnTo>
                <a:lnTo>
                  <a:pt x="433400" y="4660"/>
                </a:lnTo>
                <a:lnTo>
                  <a:pt x="363880" y="192176"/>
                </a:lnTo>
                <a:lnTo>
                  <a:pt x="358482" y="214312"/>
                </a:lnTo>
                <a:lnTo>
                  <a:pt x="354571" y="195427"/>
                </a:lnTo>
                <a:lnTo>
                  <a:pt x="299631" y="10541"/>
                </a:lnTo>
                <a:lnTo>
                  <a:pt x="298259" y="8559"/>
                </a:lnTo>
                <a:lnTo>
                  <a:pt x="294170" y="5435"/>
                </a:lnTo>
                <a:lnTo>
                  <a:pt x="291592" y="4660"/>
                </a:lnTo>
                <a:lnTo>
                  <a:pt x="259499" y="4660"/>
                </a:lnTo>
                <a:lnTo>
                  <a:pt x="339940" y="262547"/>
                </a:lnTo>
                <a:lnTo>
                  <a:pt x="371259" y="262547"/>
                </a:lnTo>
                <a:lnTo>
                  <a:pt x="436943" y="65849"/>
                </a:lnTo>
                <a:lnTo>
                  <a:pt x="440359" y="52895"/>
                </a:lnTo>
                <a:lnTo>
                  <a:pt x="441439" y="57810"/>
                </a:lnTo>
                <a:lnTo>
                  <a:pt x="442645" y="62128"/>
                </a:lnTo>
                <a:lnTo>
                  <a:pt x="509282" y="262547"/>
                </a:lnTo>
                <a:lnTo>
                  <a:pt x="540600" y="262547"/>
                </a:lnTo>
                <a:lnTo>
                  <a:pt x="621042" y="46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842097" y="6563347"/>
            <a:ext cx="1218565" cy="71120"/>
          </a:xfrm>
          <a:custGeom>
            <a:avLst/>
            <a:gdLst/>
            <a:ahLst/>
            <a:cxnLst/>
            <a:rect l="l" t="t" r="r" b="b"/>
            <a:pathLst>
              <a:path w="1218565" h="71120">
                <a:moveTo>
                  <a:pt x="1218539" y="0"/>
                </a:moveTo>
                <a:lnTo>
                  <a:pt x="0" y="0"/>
                </a:lnTo>
                <a:lnTo>
                  <a:pt x="0" y="70827"/>
                </a:lnTo>
                <a:lnTo>
                  <a:pt x="1218539" y="70827"/>
                </a:lnTo>
                <a:lnTo>
                  <a:pt x="1218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842110" y="6700126"/>
            <a:ext cx="1218565" cy="5080"/>
          </a:xfrm>
          <a:custGeom>
            <a:avLst/>
            <a:gdLst/>
            <a:ahLst/>
            <a:cxnLst/>
            <a:rect l="l" t="t" r="r" b="b"/>
            <a:pathLst>
              <a:path w="1218565" h="5079">
                <a:moveTo>
                  <a:pt x="1218539" y="0"/>
                </a:moveTo>
                <a:lnTo>
                  <a:pt x="0" y="0"/>
                </a:lnTo>
                <a:lnTo>
                  <a:pt x="0" y="4876"/>
                </a:lnTo>
                <a:lnTo>
                  <a:pt x="1218539" y="4876"/>
                </a:lnTo>
                <a:lnTo>
                  <a:pt x="12185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85380" y="5368581"/>
            <a:ext cx="816610" cy="1039494"/>
          </a:xfrm>
          <a:custGeom>
            <a:avLst/>
            <a:gdLst/>
            <a:ahLst/>
            <a:cxnLst/>
            <a:rect l="l" t="t" r="r" b="b"/>
            <a:pathLst>
              <a:path w="816610" h="1039495">
                <a:moveTo>
                  <a:pt x="79870" y="42379"/>
                </a:moveTo>
                <a:lnTo>
                  <a:pt x="76733" y="25882"/>
                </a:lnTo>
                <a:lnTo>
                  <a:pt x="68173" y="12407"/>
                </a:lnTo>
                <a:lnTo>
                  <a:pt x="55473" y="3327"/>
                </a:lnTo>
                <a:lnTo>
                  <a:pt x="39941" y="0"/>
                </a:lnTo>
                <a:lnTo>
                  <a:pt x="24396" y="3327"/>
                </a:lnTo>
                <a:lnTo>
                  <a:pt x="11696" y="12407"/>
                </a:lnTo>
                <a:lnTo>
                  <a:pt x="3136" y="25882"/>
                </a:lnTo>
                <a:lnTo>
                  <a:pt x="0" y="42379"/>
                </a:lnTo>
                <a:lnTo>
                  <a:pt x="0" y="212242"/>
                </a:lnTo>
                <a:lnTo>
                  <a:pt x="3136" y="228727"/>
                </a:lnTo>
                <a:lnTo>
                  <a:pt x="11696" y="242201"/>
                </a:lnTo>
                <a:lnTo>
                  <a:pt x="24396" y="251282"/>
                </a:lnTo>
                <a:lnTo>
                  <a:pt x="39941" y="254622"/>
                </a:lnTo>
                <a:lnTo>
                  <a:pt x="55473" y="251282"/>
                </a:lnTo>
                <a:lnTo>
                  <a:pt x="68173" y="242201"/>
                </a:lnTo>
                <a:lnTo>
                  <a:pt x="76733" y="228727"/>
                </a:lnTo>
                <a:lnTo>
                  <a:pt x="79870" y="212242"/>
                </a:lnTo>
                <a:lnTo>
                  <a:pt x="79870" y="42379"/>
                </a:lnTo>
                <a:close/>
              </a:path>
              <a:path w="816610" h="1039495">
                <a:moveTo>
                  <a:pt x="816610" y="737158"/>
                </a:moveTo>
                <a:lnTo>
                  <a:pt x="813473" y="720661"/>
                </a:lnTo>
                <a:lnTo>
                  <a:pt x="804913" y="707186"/>
                </a:lnTo>
                <a:lnTo>
                  <a:pt x="792226" y="698106"/>
                </a:lnTo>
                <a:lnTo>
                  <a:pt x="776668" y="694778"/>
                </a:lnTo>
                <a:lnTo>
                  <a:pt x="489470" y="694778"/>
                </a:lnTo>
                <a:lnTo>
                  <a:pt x="473938" y="698106"/>
                </a:lnTo>
                <a:lnTo>
                  <a:pt x="461238" y="707186"/>
                </a:lnTo>
                <a:lnTo>
                  <a:pt x="452691" y="720661"/>
                </a:lnTo>
                <a:lnTo>
                  <a:pt x="449541" y="737158"/>
                </a:lnTo>
                <a:lnTo>
                  <a:pt x="452691" y="753656"/>
                </a:lnTo>
                <a:lnTo>
                  <a:pt x="461238" y="767118"/>
                </a:lnTo>
                <a:lnTo>
                  <a:pt x="473938" y="776198"/>
                </a:lnTo>
                <a:lnTo>
                  <a:pt x="489470" y="779538"/>
                </a:lnTo>
                <a:lnTo>
                  <a:pt x="736739" y="779538"/>
                </a:lnTo>
                <a:lnTo>
                  <a:pt x="736739" y="954532"/>
                </a:lnTo>
                <a:lnTo>
                  <a:pt x="136334" y="954532"/>
                </a:lnTo>
                <a:lnTo>
                  <a:pt x="680402" y="377075"/>
                </a:lnTo>
                <a:lnTo>
                  <a:pt x="689178" y="363054"/>
                </a:lnTo>
                <a:lnTo>
                  <a:pt x="692099" y="347103"/>
                </a:lnTo>
                <a:lnTo>
                  <a:pt x="689178" y="331152"/>
                </a:lnTo>
                <a:lnTo>
                  <a:pt x="680402" y="317144"/>
                </a:lnTo>
                <a:lnTo>
                  <a:pt x="515518" y="142151"/>
                </a:lnTo>
                <a:lnTo>
                  <a:pt x="502310" y="132842"/>
                </a:lnTo>
                <a:lnTo>
                  <a:pt x="487286" y="129730"/>
                </a:lnTo>
                <a:lnTo>
                  <a:pt x="472262" y="132842"/>
                </a:lnTo>
                <a:lnTo>
                  <a:pt x="459041" y="142151"/>
                </a:lnTo>
                <a:lnTo>
                  <a:pt x="79857" y="544614"/>
                </a:lnTo>
                <a:lnTo>
                  <a:pt x="79857" y="347624"/>
                </a:lnTo>
                <a:lnTo>
                  <a:pt x="55473" y="308571"/>
                </a:lnTo>
                <a:lnTo>
                  <a:pt x="11696" y="317652"/>
                </a:lnTo>
                <a:lnTo>
                  <a:pt x="0" y="347624"/>
                </a:lnTo>
                <a:lnTo>
                  <a:pt x="0" y="646925"/>
                </a:lnTo>
                <a:lnTo>
                  <a:pt x="24638" y="686092"/>
                </a:lnTo>
                <a:lnTo>
                  <a:pt x="36144" y="689114"/>
                </a:lnTo>
                <a:lnTo>
                  <a:pt x="47726" y="688492"/>
                </a:lnTo>
                <a:lnTo>
                  <a:pt x="58648" y="684364"/>
                </a:lnTo>
                <a:lnTo>
                  <a:pt x="68160" y="676897"/>
                </a:lnTo>
                <a:lnTo>
                  <a:pt x="487273" y="232054"/>
                </a:lnTo>
                <a:lnTo>
                  <a:pt x="595693" y="347116"/>
                </a:lnTo>
                <a:lnTo>
                  <a:pt x="11696" y="966952"/>
                </a:lnTo>
                <a:lnTo>
                  <a:pt x="4660" y="977049"/>
                </a:lnTo>
                <a:lnTo>
                  <a:pt x="774" y="988644"/>
                </a:lnTo>
                <a:lnTo>
                  <a:pt x="190" y="1000937"/>
                </a:lnTo>
                <a:lnTo>
                  <a:pt x="3048" y="1013142"/>
                </a:lnTo>
                <a:lnTo>
                  <a:pt x="9144" y="1023912"/>
                </a:lnTo>
                <a:lnTo>
                  <a:pt x="17754" y="1032154"/>
                </a:lnTo>
                <a:lnTo>
                  <a:pt x="28232" y="1037437"/>
                </a:lnTo>
                <a:lnTo>
                  <a:pt x="39928" y="1039304"/>
                </a:lnTo>
                <a:lnTo>
                  <a:pt x="776668" y="1039304"/>
                </a:lnTo>
                <a:lnTo>
                  <a:pt x="792226" y="1035964"/>
                </a:lnTo>
                <a:lnTo>
                  <a:pt x="804913" y="1026883"/>
                </a:lnTo>
                <a:lnTo>
                  <a:pt x="813473" y="1013421"/>
                </a:lnTo>
                <a:lnTo>
                  <a:pt x="816610" y="996924"/>
                </a:lnTo>
                <a:lnTo>
                  <a:pt x="816610" y="737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9" name="object 29"/>
          <p:cNvGrpSpPr/>
          <p:nvPr/>
        </p:nvGrpSpPr>
        <p:grpSpPr>
          <a:xfrm>
            <a:off x="773998" y="6467259"/>
            <a:ext cx="828040" cy="111760"/>
            <a:chOff x="773998" y="6467259"/>
            <a:chExt cx="828040" cy="111760"/>
          </a:xfrm>
        </p:grpSpPr>
        <p:pic>
          <p:nvPicPr>
            <p:cNvPr id="30" name="object 3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73998" y="6469555"/>
              <a:ext cx="159973" cy="10910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955399" y="6467259"/>
              <a:ext cx="259292" cy="111401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34231" y="6467259"/>
              <a:ext cx="367581" cy="109867"/>
            </a:xfrm>
            <a:prstGeom prst="rect">
              <a:avLst/>
            </a:prstGeom>
          </p:spPr>
        </p:pic>
      </p:grpSp>
      <p:grpSp>
        <p:nvGrpSpPr>
          <p:cNvPr id="33" name="object 33"/>
          <p:cNvGrpSpPr/>
          <p:nvPr/>
        </p:nvGrpSpPr>
        <p:grpSpPr>
          <a:xfrm>
            <a:off x="786142" y="6661325"/>
            <a:ext cx="352425" cy="106680"/>
            <a:chOff x="786142" y="6661325"/>
            <a:chExt cx="352425" cy="106680"/>
          </a:xfrm>
        </p:grpSpPr>
        <p:pic>
          <p:nvPicPr>
            <p:cNvPr id="34" name="object 3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786142" y="6661325"/>
              <a:ext cx="262079" cy="106683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67479" y="6661871"/>
              <a:ext cx="70713" cy="10613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8800"/>
              </a:lnSpc>
              <a:spcBef>
                <a:spcPts val="100"/>
              </a:spcBef>
            </a:pPr>
            <a:r>
              <a:rPr sz="8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INFORMACJE</a:t>
            </a:r>
            <a:endParaRPr sz="8000">
              <a:latin typeface="TT Supermolot Light"/>
              <a:cs typeface="TT Supermolot Light"/>
            </a:endParaRPr>
          </a:p>
          <a:p>
            <a:pPr marL="12700">
              <a:lnSpc>
                <a:spcPts val="8800"/>
              </a:lnSpc>
              <a:tabLst>
                <a:tab pos="2079625" algn="l"/>
              </a:tabLst>
            </a:pPr>
            <a:r>
              <a:rPr sz="8000" spc="-25" dirty="0">
                <a:solidFill>
                  <a:srgbClr val="FFFFFF"/>
                </a:solidFill>
                <a:latin typeface="TT Supermolot Light"/>
                <a:cs typeface="TT Supermolot Light"/>
              </a:rPr>
              <a:t>DLA</a:t>
            </a:r>
            <a:r>
              <a:rPr sz="8000" dirty="0">
                <a:solidFill>
                  <a:srgbClr val="FFFFFF"/>
                </a:solidFill>
                <a:latin typeface="TT Supermolot Light"/>
                <a:cs typeface="TT Supermolot Light"/>
              </a:rPr>
              <a:t>	</a:t>
            </a:r>
            <a:r>
              <a:rPr sz="8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NAUCZYCIELA</a:t>
            </a:r>
            <a:endParaRPr sz="8000">
              <a:latin typeface="TT Supermolot Light"/>
              <a:cs typeface="TT Supermolot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387355"/>
            <a:ext cx="58566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zajęć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lekcyjnych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nr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2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ZAAWANSOWANY</a:t>
            </a:r>
            <a:r>
              <a:rPr sz="1100" spc="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//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Gospodarka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wodorowa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3105155"/>
            <a:ext cx="6232525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Co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musisz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wiedzieć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przed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zrealizowaniem</a:t>
            </a:r>
            <a:r>
              <a:rPr sz="23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zajęć?</a:t>
            </a:r>
            <a:endParaRPr sz="23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300" y="870869"/>
            <a:ext cx="4911725" cy="1915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870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PRZEBIEG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LEKCJI</a:t>
            </a:r>
            <a:endParaRPr sz="5000">
              <a:latin typeface="TT Supermolot Light"/>
              <a:cs typeface="TT Supermolot Light"/>
            </a:endParaRPr>
          </a:p>
          <a:p>
            <a:pPr marL="12700">
              <a:lnSpc>
                <a:spcPct val="100000"/>
              </a:lnSpc>
              <a:spcBef>
                <a:spcPts val="2890"/>
              </a:spcBef>
              <a:tabLst>
                <a:tab pos="2595245" algn="l"/>
              </a:tabLst>
            </a:pPr>
            <a:r>
              <a:rPr sz="2000" dirty="0">
                <a:latin typeface="TT Supermolot Bold"/>
                <a:cs typeface="TT Supermolot Bold"/>
              </a:rPr>
              <a:t>CZĘŚĆ</a:t>
            </a:r>
            <a:r>
              <a:rPr sz="2000" spc="-60" dirty="0">
                <a:latin typeface="TT Supermolot Bold"/>
                <a:cs typeface="TT Supermolot Bold"/>
              </a:rPr>
              <a:t> </a:t>
            </a:r>
            <a:r>
              <a:rPr sz="2000" spc="-50" dirty="0">
                <a:latin typeface="TT Supermolot Bold"/>
                <a:cs typeface="TT Supermolot Bold"/>
              </a:rPr>
              <a:t>1</a:t>
            </a:r>
            <a:r>
              <a:rPr sz="2000" dirty="0">
                <a:latin typeface="TT Supermolot Bold"/>
                <a:cs typeface="TT Supermolot Bold"/>
              </a:rPr>
              <a:t>	CZĘŚĆ</a:t>
            </a:r>
            <a:r>
              <a:rPr sz="2000" spc="-60" dirty="0">
                <a:latin typeface="TT Supermolot Bold"/>
                <a:cs typeface="TT Supermolot Bold"/>
              </a:rPr>
              <a:t> </a:t>
            </a:r>
            <a:r>
              <a:rPr sz="2000" spc="-50" dirty="0">
                <a:latin typeface="TT Supermolot Bold"/>
                <a:cs typeface="TT Supermolot Bold"/>
              </a:rPr>
              <a:t>2</a:t>
            </a:r>
            <a:endParaRPr sz="20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2150"/>
              </a:spcBef>
              <a:tabLst>
                <a:tab pos="2595245" algn="l"/>
              </a:tabLst>
            </a:pPr>
            <a:r>
              <a:rPr sz="1200" dirty="0">
                <a:latin typeface="TT Supermolot Bold"/>
                <a:cs typeface="TT Supermolot Bold"/>
              </a:rPr>
              <a:t>OKOŁO 20 </a:t>
            </a:r>
            <a:r>
              <a:rPr sz="1200" spc="-10" dirty="0">
                <a:latin typeface="TT Supermolot Bold"/>
                <a:cs typeface="TT Supermolot Bold"/>
              </a:rPr>
              <a:t>MINUT</a:t>
            </a:r>
            <a:r>
              <a:rPr sz="1200" dirty="0">
                <a:latin typeface="TT Supermolot Bold"/>
                <a:cs typeface="TT Supermolot Bold"/>
              </a:rPr>
              <a:t>	OKOŁO 10 </a:t>
            </a:r>
            <a:r>
              <a:rPr sz="1200" spc="-10" dirty="0">
                <a:latin typeface="TT Supermolot Bold"/>
                <a:cs typeface="TT Supermolot Bold"/>
              </a:rPr>
              <a:t>MINUT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13152" y="2000255"/>
            <a:ext cx="9423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T Supermolot Bold"/>
                <a:cs typeface="TT Supermolot Bold"/>
              </a:rPr>
              <a:t>CZĘŚĆ</a:t>
            </a:r>
            <a:r>
              <a:rPr sz="2000" spc="-60" dirty="0">
                <a:latin typeface="TT Supermolot Bold"/>
                <a:cs typeface="TT Supermolot Bold"/>
              </a:rPr>
              <a:t> </a:t>
            </a:r>
            <a:r>
              <a:rPr sz="2000" spc="-50" dirty="0">
                <a:latin typeface="TT Supermolot Bold"/>
                <a:cs typeface="TT Supermolot Bold"/>
              </a:rPr>
              <a:t>3</a:t>
            </a:r>
            <a:endParaRPr sz="2000">
              <a:latin typeface="TT Supermolot Bold"/>
              <a:cs typeface="TT Supermolot 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7300" y="3149605"/>
            <a:ext cx="2078355" cy="779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56210" marR="5080" indent="-144145" algn="just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solidFill>
                  <a:srgbClr val="3A9BDC"/>
                </a:solidFill>
                <a:latin typeface="TT Supermolot Bold"/>
                <a:cs typeface="TT Supermolot Bold"/>
              </a:rPr>
              <a:t>1.</a:t>
            </a:r>
            <a:r>
              <a:rPr sz="1200" spc="270" dirty="0">
                <a:solidFill>
                  <a:srgbClr val="3A9BDC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Nauczyciel dzieli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uczniów </a:t>
            </a:r>
            <a:r>
              <a:rPr sz="1200" spc="-25" dirty="0">
                <a:latin typeface="TT Supermolot Regular"/>
                <a:cs typeface="TT Supermolot Regular"/>
              </a:rPr>
              <a:t>na </a:t>
            </a:r>
            <a:r>
              <a:rPr sz="1200" dirty="0">
                <a:latin typeface="TT Supermolot Regular"/>
                <a:cs typeface="TT Supermolot Regular"/>
              </a:rPr>
              <a:t>grupy</a:t>
            </a:r>
            <a:r>
              <a:rPr sz="1200" spc="-10" dirty="0">
                <a:latin typeface="TT Supermolot Regular"/>
                <a:cs typeface="TT Supermolot Regular"/>
              </a:rPr>
              <a:t> 4-</a:t>
            </a:r>
            <a:r>
              <a:rPr sz="1200" dirty="0">
                <a:latin typeface="TT Supermolot Regular"/>
                <a:cs typeface="TT Supermolot Regular"/>
              </a:rPr>
              <a:t>5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osobowe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</a:t>
            </a:r>
            <a:r>
              <a:rPr sz="1200" spc="-10" dirty="0">
                <a:latin typeface="TT Supermolot Regular"/>
                <a:cs typeface="TT Supermolot Regular"/>
              </a:rPr>
              <a:t> wręcza </a:t>
            </a:r>
            <a:r>
              <a:rPr sz="1200" dirty="0">
                <a:latin typeface="TT Supermolot Regular"/>
                <a:cs typeface="TT Supermolot Regular"/>
              </a:rPr>
              <a:t>każdej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grupie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arkusz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zada- </a:t>
            </a:r>
            <a:r>
              <a:rPr sz="1200" dirty="0">
                <a:latin typeface="TT Supermolot Regular"/>
                <a:cs typeface="TT Supermolot Regular"/>
              </a:rPr>
              <a:t>niami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rozwiązania.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300" y="4102105"/>
            <a:ext cx="2042160" cy="398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56210" marR="5080" indent="-144145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solidFill>
                  <a:srgbClr val="3A9BDC"/>
                </a:solidFill>
                <a:latin typeface="TT Supermolot Bold"/>
                <a:cs typeface="TT Supermolot Bold"/>
              </a:rPr>
              <a:t>2.</a:t>
            </a:r>
            <a:r>
              <a:rPr sz="1200" spc="-35" dirty="0">
                <a:solidFill>
                  <a:srgbClr val="3A9BDC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Nauczyciel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wspiera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uczniów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rozwiązywaniu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zadań.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42996" y="3810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42996" y="43815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942996" y="47625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942996" y="5715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42996" y="6096000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30328" y="3149605"/>
            <a:ext cx="2179320" cy="3446779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165735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Nauczyciel prowadzi </a:t>
            </a:r>
            <a:r>
              <a:rPr sz="1200" spc="-10" dirty="0">
                <a:latin typeface="TT Supermolot Regular"/>
                <a:cs typeface="TT Supermolot Regular"/>
              </a:rPr>
              <a:t>dyskusję wykorzystując</a:t>
            </a:r>
            <a:r>
              <a:rPr sz="1200" spc="5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przykładowe pytania:</a:t>
            </a:r>
            <a:endParaRPr sz="1200">
              <a:latin typeface="TT Supermolot Regular"/>
              <a:cs typeface="TT Supermolot Regular"/>
            </a:endParaRPr>
          </a:p>
          <a:p>
            <a:pPr marL="156210" marR="447675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Jak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zamknięcie</a:t>
            </a:r>
            <a:r>
              <a:rPr sz="1200" spc="-10" dirty="0">
                <a:latin typeface="TT Supermolot Regular"/>
                <a:cs typeface="TT Supermolot Regular"/>
              </a:rPr>
              <a:t> kopalń</a:t>
            </a:r>
            <a:r>
              <a:rPr sz="1200" spc="50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i elektrowni </a:t>
            </a:r>
            <a:r>
              <a:rPr sz="1200" spc="-10" dirty="0">
                <a:latin typeface="TT Supermolot Regular"/>
                <a:cs typeface="TT Supermolot Regular"/>
              </a:rPr>
              <a:t>węglowych</a:t>
            </a:r>
            <a:endParaRPr sz="1200">
              <a:latin typeface="TT Supermolot Regular"/>
              <a:cs typeface="TT Supermolot Regular"/>
            </a:endParaRPr>
          </a:p>
          <a:p>
            <a:pPr marL="156210" marR="36830" algn="just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wpłynie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koszty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produkcji? </a:t>
            </a:r>
            <a:r>
              <a:rPr sz="1200" dirty="0">
                <a:latin typeface="TT Supermolot Regular"/>
                <a:cs typeface="TT Supermolot Regular"/>
              </a:rPr>
              <a:t>Skąd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wziąć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wodę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potrzeby elektrolizy?</a:t>
            </a:r>
            <a:endParaRPr sz="1200">
              <a:latin typeface="TT Supermolot Regular"/>
              <a:cs typeface="TT Supermolot Regular"/>
            </a:endParaRPr>
          </a:p>
          <a:p>
            <a:pPr marL="156210" marR="233679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Wolumen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wody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zużywanej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potrzeby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energetyki</a:t>
            </a:r>
            <a:endParaRPr sz="1200">
              <a:latin typeface="TT Supermolot Regular"/>
              <a:cs typeface="TT Supermolot Regular"/>
            </a:endParaRPr>
          </a:p>
          <a:p>
            <a:pPr marL="156210" marR="5080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opartej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OZE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większy</a:t>
            </a:r>
            <a:r>
              <a:rPr sz="1200" spc="-25" dirty="0">
                <a:latin typeface="TT Supermolot Regular"/>
                <a:cs typeface="TT Supermolot Regular"/>
              </a:rPr>
              <a:t> czy </a:t>
            </a:r>
            <a:r>
              <a:rPr sz="1200" dirty="0">
                <a:latin typeface="TT Supermolot Regular"/>
                <a:cs typeface="TT Supermolot Regular"/>
              </a:rPr>
              <a:t>mniejszy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porównaniu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do </a:t>
            </a:r>
            <a:r>
              <a:rPr sz="1200" dirty="0">
                <a:latin typeface="TT Supermolot Regular"/>
                <a:cs typeface="TT Supermolot Regular"/>
              </a:rPr>
              <a:t>energetyki</a:t>
            </a:r>
            <a:r>
              <a:rPr sz="1200" spc="-6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konwencjonalnej? </a:t>
            </a:r>
            <a:r>
              <a:rPr sz="1200" dirty="0">
                <a:latin typeface="TT Supermolot Regular"/>
                <a:cs typeface="TT Supermolot Regular"/>
              </a:rPr>
              <a:t>Czy</a:t>
            </a:r>
            <a:r>
              <a:rPr sz="1200" spc="-4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powinniśmy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rozwijać </a:t>
            </a:r>
            <a:r>
              <a:rPr sz="1200" dirty="0">
                <a:latin typeface="TT Supermolot Regular"/>
                <a:cs typeface="TT Supermolot Regular"/>
              </a:rPr>
              <a:t>produkcję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szarego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wodoru?</a:t>
            </a:r>
            <a:endParaRPr sz="1200">
              <a:latin typeface="TT Supermolot Regular"/>
              <a:cs typeface="TT Supermolot Regular"/>
            </a:endParaRPr>
          </a:p>
          <a:p>
            <a:pPr marL="156210" marR="10795" algn="just">
              <a:lnSpc>
                <a:spcPct val="104200"/>
              </a:lnSpc>
            </a:pPr>
            <a:r>
              <a:rPr sz="1200" dirty="0">
                <a:latin typeface="TT Supermolot Regular"/>
                <a:cs typeface="TT Supermolot Regular"/>
              </a:rPr>
              <a:t>Czy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Polskę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stać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finansowo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na </a:t>
            </a:r>
            <a:r>
              <a:rPr sz="1200" dirty="0">
                <a:latin typeface="TT Supermolot Regular"/>
                <a:cs typeface="TT Supermolot Regular"/>
              </a:rPr>
              <a:t>rozwój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miksu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energetycznego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obecnym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kształcie?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513327" y="2578105"/>
            <a:ext cx="11836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OKOŁO 15 </a:t>
            </a:r>
            <a:r>
              <a:rPr sz="1200" spc="-10" dirty="0">
                <a:latin typeface="TT Supermolot Bold"/>
                <a:cs typeface="TT Supermolot Bold"/>
              </a:rPr>
              <a:t>MINUT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13327" y="3149605"/>
            <a:ext cx="2172335" cy="970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Nauczyciel</a:t>
            </a:r>
            <a:r>
              <a:rPr sz="1200" spc="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przeprowadza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krótki </a:t>
            </a:r>
            <a:r>
              <a:rPr sz="1200" dirty="0">
                <a:latin typeface="TT Supermolot Regular"/>
                <a:cs typeface="TT Supermolot Regular"/>
              </a:rPr>
              <a:t>wykład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bazie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przygotowanej </a:t>
            </a:r>
            <a:r>
              <a:rPr sz="1200" dirty="0">
                <a:latin typeface="TT Supermolot Regular"/>
                <a:cs typeface="TT Supermolot Regular"/>
              </a:rPr>
              <a:t>prezentacji.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Nauczyciel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wyjaśnia </a:t>
            </a:r>
            <a:r>
              <a:rPr sz="1200" dirty="0">
                <a:latin typeface="TT Supermolot Regular"/>
                <a:cs typeface="TT Supermolot Regular"/>
              </a:rPr>
              <a:t>skutki rozwoju gospodarki </a:t>
            </a:r>
            <a:r>
              <a:rPr sz="1200" spc="-25" dirty="0">
                <a:latin typeface="TT Supermolot Regular"/>
                <a:cs typeface="TT Supermolot Regular"/>
              </a:rPr>
              <a:t>wo- </a:t>
            </a:r>
            <a:r>
              <a:rPr sz="1200" spc="-10" dirty="0">
                <a:latin typeface="TT Supermolot Regular"/>
                <a:cs typeface="TT Supermolot Regular"/>
              </a:rPr>
              <a:t>dorowej.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0005" y="24543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0000" y="1860555"/>
            <a:ext cx="7389495" cy="0"/>
          </a:xfrm>
          <a:custGeom>
            <a:avLst/>
            <a:gdLst/>
            <a:ahLst/>
            <a:cxnLst/>
            <a:rect l="l" t="t" r="r" b="b"/>
            <a:pathLst>
              <a:path w="7389495">
                <a:moveTo>
                  <a:pt x="7388999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943005" y="24543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26004" y="24543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4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0005" y="29366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943005" y="29366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526004" y="2936655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4">
                <a:moveTo>
                  <a:pt x="222299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2228376" y="2517866"/>
            <a:ext cx="354330" cy="354330"/>
            <a:chOff x="2228376" y="2517866"/>
            <a:chExt cx="354330" cy="354330"/>
          </a:xfrm>
        </p:grpSpPr>
        <p:sp>
          <p:nvSpPr>
            <p:cNvPr id="22" name="object 22"/>
            <p:cNvSpPr/>
            <p:nvPr/>
          </p:nvSpPr>
          <p:spPr>
            <a:xfrm>
              <a:off x="2234307" y="2529723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0" y="168122"/>
                  </a:moveTo>
                  <a:lnTo>
                    <a:pt x="6004" y="123429"/>
                  </a:lnTo>
                  <a:lnTo>
                    <a:pt x="22950" y="83268"/>
                  </a:lnTo>
                  <a:lnTo>
                    <a:pt x="49236" y="49242"/>
                  </a:lnTo>
                  <a:lnTo>
                    <a:pt x="83259" y="22954"/>
                  </a:lnTo>
                  <a:lnTo>
                    <a:pt x="123417" y="6005"/>
                  </a:lnTo>
                  <a:lnTo>
                    <a:pt x="168109" y="0"/>
                  </a:lnTo>
                  <a:lnTo>
                    <a:pt x="212802" y="6005"/>
                  </a:lnTo>
                  <a:lnTo>
                    <a:pt x="252963" y="22954"/>
                  </a:lnTo>
                  <a:lnTo>
                    <a:pt x="286989" y="49242"/>
                  </a:lnTo>
                  <a:lnTo>
                    <a:pt x="313278" y="83268"/>
                  </a:lnTo>
                  <a:lnTo>
                    <a:pt x="330226" y="123429"/>
                  </a:lnTo>
                  <a:lnTo>
                    <a:pt x="336232" y="168122"/>
                  </a:lnTo>
                  <a:lnTo>
                    <a:pt x="330226" y="212815"/>
                  </a:lnTo>
                  <a:lnTo>
                    <a:pt x="313278" y="252976"/>
                  </a:lnTo>
                  <a:lnTo>
                    <a:pt x="286989" y="287002"/>
                  </a:lnTo>
                  <a:lnTo>
                    <a:pt x="252963" y="313291"/>
                  </a:lnTo>
                  <a:lnTo>
                    <a:pt x="212802" y="330239"/>
                  </a:lnTo>
                  <a:lnTo>
                    <a:pt x="168109" y="336245"/>
                  </a:lnTo>
                  <a:lnTo>
                    <a:pt x="123417" y="330239"/>
                  </a:lnTo>
                  <a:lnTo>
                    <a:pt x="83259" y="313291"/>
                  </a:lnTo>
                  <a:lnTo>
                    <a:pt x="49236" y="287002"/>
                  </a:lnTo>
                  <a:lnTo>
                    <a:pt x="22950" y="252976"/>
                  </a:lnTo>
                  <a:lnTo>
                    <a:pt x="6004" y="212815"/>
                  </a:lnTo>
                  <a:lnTo>
                    <a:pt x="0" y="168122"/>
                  </a:lnTo>
                </a:path>
              </a:pathLst>
            </a:custGeom>
            <a:ln w="11861">
              <a:solidFill>
                <a:srgbClr val="3A9B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396473" y="2523759"/>
              <a:ext cx="180340" cy="299085"/>
            </a:xfrm>
            <a:custGeom>
              <a:avLst/>
              <a:gdLst/>
              <a:ahLst/>
              <a:cxnLst/>
              <a:rect l="l" t="t" r="r" b="b"/>
              <a:pathLst>
                <a:path w="180339" h="299085">
                  <a:moveTo>
                    <a:pt x="7315" y="38"/>
                  </a:moveTo>
                  <a:lnTo>
                    <a:pt x="1384" y="0"/>
                  </a:lnTo>
                  <a:lnTo>
                    <a:pt x="0" y="176593"/>
                  </a:lnTo>
                  <a:lnTo>
                    <a:pt x="127292" y="299008"/>
                  </a:lnTo>
                  <a:lnTo>
                    <a:pt x="152211" y="268487"/>
                  </a:lnTo>
                  <a:lnTo>
                    <a:pt x="176810" y="207426"/>
                  </a:lnTo>
                  <a:lnTo>
                    <a:pt x="179997" y="174091"/>
                  </a:lnTo>
                  <a:lnTo>
                    <a:pt x="173818" y="128186"/>
                  </a:lnTo>
                  <a:lnTo>
                    <a:pt x="156388" y="86811"/>
                  </a:lnTo>
                  <a:lnTo>
                    <a:pt x="129365" y="51636"/>
                  </a:lnTo>
                  <a:lnTo>
                    <a:pt x="94406" y="24335"/>
                  </a:lnTo>
                  <a:lnTo>
                    <a:pt x="53170" y="6578"/>
                  </a:lnTo>
                  <a:lnTo>
                    <a:pt x="7315" y="38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390523" y="2517866"/>
              <a:ext cx="192405" cy="313690"/>
            </a:xfrm>
            <a:custGeom>
              <a:avLst/>
              <a:gdLst/>
              <a:ahLst/>
              <a:cxnLst/>
              <a:rect l="l" t="t" r="r" b="b"/>
              <a:pathLst>
                <a:path w="192405" h="313689">
                  <a:moveTo>
                    <a:pt x="13309" y="0"/>
                  </a:moveTo>
                  <a:lnTo>
                    <a:pt x="1447" y="0"/>
                  </a:lnTo>
                  <a:lnTo>
                    <a:pt x="37" y="179984"/>
                  </a:lnTo>
                  <a:lnTo>
                    <a:pt x="0" y="184988"/>
                  </a:lnTo>
                  <a:lnTo>
                    <a:pt x="133400" y="313283"/>
                  </a:lnTo>
                  <a:lnTo>
                    <a:pt x="141630" y="304736"/>
                  </a:lnTo>
                  <a:lnTo>
                    <a:pt x="148156" y="296506"/>
                  </a:lnTo>
                  <a:lnTo>
                    <a:pt x="133083" y="296506"/>
                  </a:lnTo>
                  <a:lnTo>
                    <a:pt x="11899" y="179984"/>
                  </a:lnTo>
                  <a:lnTo>
                    <a:pt x="13035" y="35385"/>
                  </a:lnTo>
                  <a:lnTo>
                    <a:pt x="13116" y="25123"/>
                  </a:lnTo>
                  <a:lnTo>
                    <a:pt x="13220" y="11861"/>
                  </a:lnTo>
                  <a:lnTo>
                    <a:pt x="72568" y="11861"/>
                  </a:lnTo>
                  <a:lnTo>
                    <a:pt x="60725" y="6762"/>
                  </a:lnTo>
                  <a:lnTo>
                    <a:pt x="13309" y="0"/>
                  </a:lnTo>
                  <a:close/>
                </a:path>
                <a:path w="192405" h="313689">
                  <a:moveTo>
                    <a:pt x="72568" y="11861"/>
                  </a:moveTo>
                  <a:lnTo>
                    <a:pt x="13220" y="11861"/>
                  </a:lnTo>
                  <a:lnTo>
                    <a:pt x="57423" y="18196"/>
                  </a:lnTo>
                  <a:lnTo>
                    <a:pt x="97229" y="35385"/>
                  </a:lnTo>
                  <a:lnTo>
                    <a:pt x="131016" y="61795"/>
                  </a:lnTo>
                  <a:lnTo>
                    <a:pt x="157159" y="95788"/>
                  </a:lnTo>
                  <a:lnTo>
                    <a:pt x="174036" y="135729"/>
                  </a:lnTo>
                  <a:lnTo>
                    <a:pt x="180022" y="179984"/>
                  </a:lnTo>
                  <a:lnTo>
                    <a:pt x="176920" y="212112"/>
                  </a:lnTo>
                  <a:lnTo>
                    <a:pt x="167840" y="242793"/>
                  </a:lnTo>
                  <a:lnTo>
                    <a:pt x="153115" y="271201"/>
                  </a:lnTo>
                  <a:lnTo>
                    <a:pt x="133083" y="296506"/>
                  </a:lnTo>
                  <a:lnTo>
                    <a:pt x="148156" y="296506"/>
                  </a:lnTo>
                  <a:lnTo>
                    <a:pt x="163150" y="277598"/>
                  </a:lnTo>
                  <a:lnTo>
                    <a:pt x="178906" y="247251"/>
                  </a:lnTo>
                  <a:lnTo>
                    <a:pt x="188588" y="214459"/>
                  </a:lnTo>
                  <a:lnTo>
                    <a:pt x="191884" y="179984"/>
                  </a:lnTo>
                  <a:lnTo>
                    <a:pt x="185494" y="132513"/>
                  </a:lnTo>
                  <a:lnTo>
                    <a:pt x="167467" y="89726"/>
                  </a:lnTo>
                  <a:lnTo>
                    <a:pt x="139520" y="53354"/>
                  </a:lnTo>
                  <a:lnTo>
                    <a:pt x="103368" y="25123"/>
                  </a:lnTo>
                  <a:lnTo>
                    <a:pt x="72568" y="1186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4780991" y="2508867"/>
            <a:ext cx="348615" cy="354330"/>
            <a:chOff x="4780991" y="2508867"/>
            <a:chExt cx="348615" cy="354330"/>
          </a:xfrm>
        </p:grpSpPr>
        <p:sp>
          <p:nvSpPr>
            <p:cNvPr id="26" name="object 26"/>
            <p:cNvSpPr/>
            <p:nvPr/>
          </p:nvSpPr>
          <p:spPr>
            <a:xfrm>
              <a:off x="4786922" y="2520723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0" y="168122"/>
                  </a:moveTo>
                  <a:lnTo>
                    <a:pt x="6005" y="123429"/>
                  </a:lnTo>
                  <a:lnTo>
                    <a:pt x="22953" y="83268"/>
                  </a:lnTo>
                  <a:lnTo>
                    <a:pt x="49241" y="49242"/>
                  </a:lnTo>
                  <a:lnTo>
                    <a:pt x="83264" y="22954"/>
                  </a:lnTo>
                  <a:lnTo>
                    <a:pt x="123422" y="6005"/>
                  </a:lnTo>
                  <a:lnTo>
                    <a:pt x="168109" y="0"/>
                  </a:lnTo>
                  <a:lnTo>
                    <a:pt x="212808" y="6005"/>
                  </a:lnTo>
                  <a:lnTo>
                    <a:pt x="252972" y="22954"/>
                  </a:lnTo>
                  <a:lnTo>
                    <a:pt x="287000" y="49242"/>
                  </a:lnTo>
                  <a:lnTo>
                    <a:pt x="313290" y="83268"/>
                  </a:lnTo>
                  <a:lnTo>
                    <a:pt x="330239" y="123429"/>
                  </a:lnTo>
                  <a:lnTo>
                    <a:pt x="336245" y="168122"/>
                  </a:lnTo>
                  <a:lnTo>
                    <a:pt x="330239" y="212815"/>
                  </a:lnTo>
                  <a:lnTo>
                    <a:pt x="313290" y="252976"/>
                  </a:lnTo>
                  <a:lnTo>
                    <a:pt x="287000" y="287002"/>
                  </a:lnTo>
                  <a:lnTo>
                    <a:pt x="252972" y="313291"/>
                  </a:lnTo>
                  <a:lnTo>
                    <a:pt x="212808" y="330239"/>
                  </a:lnTo>
                  <a:lnTo>
                    <a:pt x="168109" y="336245"/>
                  </a:lnTo>
                  <a:lnTo>
                    <a:pt x="123422" y="330239"/>
                  </a:lnTo>
                  <a:lnTo>
                    <a:pt x="83264" y="313291"/>
                  </a:lnTo>
                  <a:lnTo>
                    <a:pt x="49241" y="287002"/>
                  </a:lnTo>
                  <a:lnTo>
                    <a:pt x="22953" y="252976"/>
                  </a:lnTo>
                  <a:lnTo>
                    <a:pt x="6005" y="212815"/>
                  </a:lnTo>
                  <a:lnTo>
                    <a:pt x="0" y="168122"/>
                  </a:lnTo>
                </a:path>
              </a:pathLst>
            </a:custGeom>
            <a:ln w="11861">
              <a:solidFill>
                <a:srgbClr val="3A9B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43012" y="2508867"/>
              <a:ext cx="169341" cy="201968"/>
            </a:xfrm>
            <a:prstGeom prst="rect">
              <a:avLst/>
            </a:prstGeom>
          </p:spPr>
        </p:pic>
      </p:grpSp>
      <p:grpSp>
        <p:nvGrpSpPr>
          <p:cNvPr id="28" name="object 28"/>
          <p:cNvGrpSpPr/>
          <p:nvPr/>
        </p:nvGrpSpPr>
        <p:grpSpPr>
          <a:xfrm>
            <a:off x="7355352" y="2508867"/>
            <a:ext cx="354330" cy="354330"/>
            <a:chOff x="7355352" y="2508867"/>
            <a:chExt cx="354330" cy="354330"/>
          </a:xfrm>
        </p:grpSpPr>
        <p:sp>
          <p:nvSpPr>
            <p:cNvPr id="29" name="object 29"/>
            <p:cNvSpPr/>
            <p:nvPr/>
          </p:nvSpPr>
          <p:spPr>
            <a:xfrm>
              <a:off x="7361283" y="2520723"/>
              <a:ext cx="336550" cy="336550"/>
            </a:xfrm>
            <a:custGeom>
              <a:avLst/>
              <a:gdLst/>
              <a:ahLst/>
              <a:cxnLst/>
              <a:rect l="l" t="t" r="r" b="b"/>
              <a:pathLst>
                <a:path w="336550" h="336550">
                  <a:moveTo>
                    <a:pt x="0" y="168122"/>
                  </a:moveTo>
                  <a:lnTo>
                    <a:pt x="6005" y="123429"/>
                  </a:lnTo>
                  <a:lnTo>
                    <a:pt x="22954" y="83268"/>
                  </a:lnTo>
                  <a:lnTo>
                    <a:pt x="49244" y="49242"/>
                  </a:lnTo>
                  <a:lnTo>
                    <a:pt x="83272" y="22954"/>
                  </a:lnTo>
                  <a:lnTo>
                    <a:pt x="123436" y="6005"/>
                  </a:lnTo>
                  <a:lnTo>
                    <a:pt x="168135" y="0"/>
                  </a:lnTo>
                  <a:lnTo>
                    <a:pt x="212822" y="6005"/>
                  </a:lnTo>
                  <a:lnTo>
                    <a:pt x="252980" y="22954"/>
                  </a:lnTo>
                  <a:lnTo>
                    <a:pt x="287004" y="49242"/>
                  </a:lnTo>
                  <a:lnTo>
                    <a:pt x="313291" y="83268"/>
                  </a:lnTo>
                  <a:lnTo>
                    <a:pt x="330239" y="123429"/>
                  </a:lnTo>
                  <a:lnTo>
                    <a:pt x="336245" y="168122"/>
                  </a:lnTo>
                  <a:lnTo>
                    <a:pt x="330239" y="212815"/>
                  </a:lnTo>
                  <a:lnTo>
                    <a:pt x="313291" y="252976"/>
                  </a:lnTo>
                  <a:lnTo>
                    <a:pt x="287004" y="287002"/>
                  </a:lnTo>
                  <a:lnTo>
                    <a:pt x="252980" y="313291"/>
                  </a:lnTo>
                  <a:lnTo>
                    <a:pt x="212822" y="330239"/>
                  </a:lnTo>
                  <a:lnTo>
                    <a:pt x="168135" y="336245"/>
                  </a:lnTo>
                  <a:lnTo>
                    <a:pt x="123436" y="330239"/>
                  </a:lnTo>
                  <a:lnTo>
                    <a:pt x="83272" y="313291"/>
                  </a:lnTo>
                  <a:lnTo>
                    <a:pt x="49244" y="287002"/>
                  </a:lnTo>
                  <a:lnTo>
                    <a:pt x="22954" y="252976"/>
                  </a:lnTo>
                  <a:lnTo>
                    <a:pt x="6005" y="212815"/>
                  </a:lnTo>
                  <a:lnTo>
                    <a:pt x="0" y="168122"/>
                  </a:lnTo>
                </a:path>
              </a:pathLst>
            </a:custGeom>
            <a:ln w="11861">
              <a:solidFill>
                <a:srgbClr val="3A9B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17452" y="2508867"/>
              <a:ext cx="191960" cy="191858"/>
            </a:xfrm>
            <a:prstGeom prst="rect">
              <a:avLst/>
            </a:prstGeom>
          </p:spPr>
        </p:pic>
      </p:grpSp>
      <p:sp>
        <p:nvSpPr>
          <p:cNvPr id="31" name="object 31"/>
          <p:cNvSpPr/>
          <p:nvPr/>
        </p:nvSpPr>
        <p:spPr>
          <a:xfrm>
            <a:off x="360000" y="752505"/>
            <a:ext cx="7389495" cy="0"/>
          </a:xfrm>
          <a:custGeom>
            <a:avLst/>
            <a:gdLst/>
            <a:ahLst/>
            <a:cxnLst/>
            <a:rect l="l" t="t" r="r" b="b"/>
            <a:pathLst>
              <a:path w="7389495">
                <a:moveTo>
                  <a:pt x="7388999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47300" y="387355"/>
            <a:ext cx="58566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zajęć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lekcyjnych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nr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POZIOM</a:t>
            </a:r>
            <a:r>
              <a:rPr sz="1100" spc="-10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ZAAWANSOWANY</a:t>
            </a:r>
            <a:r>
              <a:rPr sz="1100" spc="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//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Gospodarka</a:t>
            </a:r>
            <a:r>
              <a:rPr sz="1200" spc="-10" dirty="0">
                <a:latin typeface="TT Supermolot Regular"/>
                <a:cs typeface="TT Supermolot Regular"/>
              </a:rPr>
              <a:t> wodorowa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929003" y="12"/>
            <a:ext cx="2763520" cy="7560309"/>
          </a:xfrm>
          <a:custGeom>
            <a:avLst/>
            <a:gdLst/>
            <a:ahLst/>
            <a:cxnLst/>
            <a:rect l="l" t="t" r="r" b="b"/>
            <a:pathLst>
              <a:path w="2763520" h="7560309">
                <a:moveTo>
                  <a:pt x="2762999" y="0"/>
                </a:moveTo>
                <a:lnTo>
                  <a:pt x="0" y="0"/>
                </a:lnTo>
                <a:lnTo>
                  <a:pt x="0" y="7559992"/>
                </a:lnTo>
                <a:lnTo>
                  <a:pt x="2762999" y="7559992"/>
                </a:lnTo>
                <a:lnTo>
                  <a:pt x="2762999" y="0"/>
                </a:lnTo>
                <a:close/>
              </a:path>
            </a:pathLst>
          </a:custGeom>
          <a:solidFill>
            <a:srgbClr val="3A9B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8186299" y="577855"/>
            <a:ext cx="2160905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GRUPA 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DOCELOWA:</a:t>
            </a:r>
            <a:endParaRPr sz="1200">
              <a:latin typeface="TT Supermolot Bold"/>
              <a:cs typeface="TT Supermolot Bold"/>
            </a:endParaRPr>
          </a:p>
          <a:p>
            <a:pPr marL="12700" marR="5080">
              <a:lnSpc>
                <a:spcPct val="104200"/>
              </a:lnSpc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uczniowie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szkół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ponadpodstawowych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(15-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19</a:t>
            </a:r>
            <a:r>
              <a:rPr sz="1200" spc="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lat)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186299" y="1339855"/>
            <a:ext cx="871219" cy="39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CZAS 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ZAJĘĆ: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45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minut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199005" y="3333750"/>
            <a:ext cx="76200" cy="1409700"/>
          </a:xfrm>
          <a:custGeom>
            <a:avLst/>
            <a:gdLst/>
            <a:ahLst/>
            <a:cxnLst/>
            <a:rect l="l" t="t" r="r" b="b"/>
            <a:pathLst>
              <a:path w="76200" h="1409700">
                <a:moveTo>
                  <a:pt x="76200" y="1333500"/>
                </a:moveTo>
                <a:lnTo>
                  <a:pt x="0" y="1333500"/>
                </a:lnTo>
                <a:lnTo>
                  <a:pt x="0" y="1409700"/>
                </a:lnTo>
                <a:lnTo>
                  <a:pt x="76200" y="1409700"/>
                </a:lnTo>
                <a:lnTo>
                  <a:pt x="76200" y="1333500"/>
                </a:lnTo>
                <a:close/>
              </a:path>
              <a:path w="76200" h="1409700">
                <a:moveTo>
                  <a:pt x="76200" y="952500"/>
                </a:moveTo>
                <a:lnTo>
                  <a:pt x="0" y="952500"/>
                </a:lnTo>
                <a:lnTo>
                  <a:pt x="0" y="1028700"/>
                </a:lnTo>
                <a:lnTo>
                  <a:pt x="76200" y="1028700"/>
                </a:lnTo>
                <a:lnTo>
                  <a:pt x="76200" y="952500"/>
                </a:lnTo>
                <a:close/>
              </a:path>
              <a:path w="76200" h="1409700">
                <a:moveTo>
                  <a:pt x="76200" y="571500"/>
                </a:moveTo>
                <a:lnTo>
                  <a:pt x="0" y="571500"/>
                </a:lnTo>
                <a:lnTo>
                  <a:pt x="0" y="647700"/>
                </a:lnTo>
                <a:lnTo>
                  <a:pt x="76200" y="647700"/>
                </a:lnTo>
                <a:lnTo>
                  <a:pt x="76200" y="571500"/>
                </a:lnTo>
                <a:close/>
              </a:path>
              <a:path w="76200" h="14097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8186299" y="2863855"/>
            <a:ext cx="2141220" cy="2303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676910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CEL</a:t>
            </a:r>
            <a:r>
              <a:rPr sz="12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LEKCJI</a:t>
            </a:r>
            <a:r>
              <a:rPr sz="1200" spc="-2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/</a:t>
            </a:r>
            <a:r>
              <a:rPr sz="1200" spc="-2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EFEKTY EDUKACYJNE:</a:t>
            </a:r>
            <a:endParaRPr sz="1200">
              <a:latin typeface="TT Supermolot Bold"/>
              <a:cs typeface="TT Supermolot Bold"/>
            </a:endParaRPr>
          </a:p>
          <a:p>
            <a:pPr marL="156210" marR="75565" indent="5080">
              <a:lnSpc>
                <a:spcPct val="104200"/>
              </a:lnSpc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uczniowie</a:t>
            </a:r>
            <a:r>
              <a:rPr sz="12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potrafią</a:t>
            </a:r>
            <a:r>
              <a:rPr sz="12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powiązać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emisyjność</a:t>
            </a:r>
            <a:r>
              <a:rPr sz="1200" spc="-6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gospodarki</a:t>
            </a:r>
            <a:endParaRPr sz="1200">
              <a:latin typeface="TT Supermolot Regular"/>
              <a:cs typeface="TT Supermolot Regular"/>
            </a:endParaRPr>
          </a:p>
          <a:p>
            <a:pPr marL="156210" marR="55244">
              <a:lnSpc>
                <a:spcPct val="104200"/>
              </a:lnSpc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 kosztami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produktów,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poznają</a:t>
            </a:r>
            <a:r>
              <a:rPr sz="12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źródła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pozyskiwania wodoru,</a:t>
            </a:r>
            <a:endParaRPr sz="1200">
              <a:latin typeface="TT Supermolot Regular"/>
              <a:cs typeface="TT Supermolot Regular"/>
            </a:endParaRPr>
          </a:p>
          <a:p>
            <a:pPr marL="156210" marR="5080" indent="5080">
              <a:lnSpc>
                <a:spcPct val="104200"/>
              </a:lnSpc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rozumieją,</a:t>
            </a:r>
            <a:r>
              <a:rPr sz="1200" spc="-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że</a:t>
            </a:r>
            <a:r>
              <a:rPr sz="12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transformacja energetyczna</a:t>
            </a:r>
            <a:r>
              <a:rPr sz="1200" spc="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jest</a:t>
            </a:r>
            <a:r>
              <a:rPr sz="1200" spc="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niezbędna,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poznają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ekonomiczne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podstawy</a:t>
            </a:r>
            <a:r>
              <a:rPr sz="1200" spc="-5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transformacji energetycznej.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199005" y="5619750"/>
            <a:ext cx="76200" cy="266700"/>
          </a:xfrm>
          <a:custGeom>
            <a:avLst/>
            <a:gdLst/>
            <a:ahLst/>
            <a:cxnLst/>
            <a:rect l="l" t="t" r="r" b="b"/>
            <a:pathLst>
              <a:path w="76200" h="266700">
                <a:moveTo>
                  <a:pt x="76200" y="190500"/>
                </a:moveTo>
                <a:lnTo>
                  <a:pt x="0" y="190500"/>
                </a:lnTo>
                <a:lnTo>
                  <a:pt x="0" y="266700"/>
                </a:lnTo>
                <a:lnTo>
                  <a:pt x="76200" y="266700"/>
                </a:lnTo>
                <a:lnTo>
                  <a:pt x="76200" y="190500"/>
                </a:lnTo>
                <a:close/>
              </a:path>
              <a:path w="76200" h="2667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8186299" y="5340355"/>
            <a:ext cx="1059815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MATERIAŁY:</a:t>
            </a:r>
            <a:endParaRPr sz="1200">
              <a:latin typeface="TT Supermolot Bold"/>
              <a:cs typeface="TT Supermolot Bold"/>
            </a:endParaRPr>
          </a:p>
          <a:p>
            <a:pPr marL="161925" marR="5080">
              <a:lnSpc>
                <a:spcPct val="104200"/>
              </a:lnSpc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arkusz</a:t>
            </a:r>
            <a:r>
              <a:rPr sz="12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zadań prezentacja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8199005" y="6381750"/>
            <a:ext cx="76200" cy="457200"/>
          </a:xfrm>
          <a:custGeom>
            <a:avLst/>
            <a:gdLst/>
            <a:ahLst/>
            <a:cxnLst/>
            <a:rect l="l" t="t" r="r" b="b"/>
            <a:pathLst>
              <a:path w="76200" h="457200">
                <a:moveTo>
                  <a:pt x="76200" y="381000"/>
                </a:moveTo>
                <a:lnTo>
                  <a:pt x="0" y="381000"/>
                </a:lnTo>
                <a:lnTo>
                  <a:pt x="0" y="457200"/>
                </a:lnTo>
                <a:lnTo>
                  <a:pt x="76200" y="457200"/>
                </a:lnTo>
                <a:lnTo>
                  <a:pt x="76200" y="381000"/>
                </a:lnTo>
                <a:close/>
              </a:path>
              <a:path w="76200" h="457200">
                <a:moveTo>
                  <a:pt x="76200" y="190500"/>
                </a:moveTo>
                <a:lnTo>
                  <a:pt x="0" y="190500"/>
                </a:lnTo>
                <a:lnTo>
                  <a:pt x="0" y="266700"/>
                </a:lnTo>
                <a:lnTo>
                  <a:pt x="76200" y="266700"/>
                </a:lnTo>
                <a:lnTo>
                  <a:pt x="76200" y="190500"/>
                </a:lnTo>
                <a:close/>
              </a:path>
              <a:path w="76200" h="457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8186299" y="6102355"/>
            <a:ext cx="1823720" cy="779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METODY 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PRACY:</a:t>
            </a:r>
            <a:endParaRPr sz="1200">
              <a:latin typeface="TT Supermolot Bold"/>
              <a:cs typeface="TT Supermolot Bold"/>
            </a:endParaRPr>
          </a:p>
          <a:p>
            <a:pPr marL="161925" marR="5080">
              <a:lnSpc>
                <a:spcPct val="104200"/>
              </a:lnSpc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praca</a:t>
            </a:r>
            <a:r>
              <a:rPr sz="12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w</a:t>
            </a:r>
            <a:r>
              <a:rPr sz="1200" spc="-2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grupach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dyskusja</a:t>
            </a:r>
            <a:r>
              <a:rPr sz="12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</a:t>
            </a:r>
            <a:r>
              <a:rPr sz="1200" spc="-2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nauczycielem wykład</a:t>
            </a:r>
            <a:endParaRPr sz="1200">
              <a:latin typeface="TT Supermolot Regular"/>
              <a:cs typeface="TT Supermolot Regular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8198996" y="485542"/>
            <a:ext cx="2138680" cy="6511290"/>
            <a:chOff x="8198996" y="485542"/>
            <a:chExt cx="2138680" cy="6511290"/>
          </a:xfrm>
        </p:grpSpPr>
        <p:sp>
          <p:nvSpPr>
            <p:cNvPr id="43" name="object 43"/>
            <p:cNvSpPr/>
            <p:nvPr/>
          </p:nvSpPr>
          <p:spPr>
            <a:xfrm>
              <a:off x="8198996" y="1271342"/>
              <a:ext cx="2138680" cy="0"/>
            </a:xfrm>
            <a:custGeom>
              <a:avLst/>
              <a:gdLst/>
              <a:ahLst/>
              <a:cxnLst/>
              <a:rect l="l" t="t" r="r" b="b"/>
              <a:pathLst>
                <a:path w="2138679">
                  <a:moveTo>
                    <a:pt x="2138578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198996" y="488717"/>
              <a:ext cx="2138680" cy="0"/>
            </a:xfrm>
            <a:custGeom>
              <a:avLst/>
              <a:gdLst/>
              <a:ahLst/>
              <a:cxnLst/>
              <a:rect l="l" t="t" r="r" b="b"/>
              <a:pathLst>
                <a:path w="2138679">
                  <a:moveTo>
                    <a:pt x="2138578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198996" y="1845392"/>
              <a:ext cx="2138680" cy="0"/>
            </a:xfrm>
            <a:custGeom>
              <a:avLst/>
              <a:gdLst/>
              <a:ahLst/>
              <a:cxnLst/>
              <a:rect l="l" t="t" r="r" b="b"/>
              <a:pathLst>
                <a:path w="2138679">
                  <a:moveTo>
                    <a:pt x="2138578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198996" y="2781272"/>
              <a:ext cx="2138680" cy="0"/>
            </a:xfrm>
            <a:custGeom>
              <a:avLst/>
              <a:gdLst/>
              <a:ahLst/>
              <a:cxnLst/>
              <a:rect l="l" t="t" r="r" b="b"/>
              <a:pathLst>
                <a:path w="2138679">
                  <a:moveTo>
                    <a:pt x="2138578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198996" y="6993180"/>
              <a:ext cx="2138680" cy="0"/>
            </a:xfrm>
            <a:custGeom>
              <a:avLst/>
              <a:gdLst/>
              <a:ahLst/>
              <a:cxnLst/>
              <a:rect l="l" t="t" r="r" b="b"/>
              <a:pathLst>
                <a:path w="2138679">
                  <a:moveTo>
                    <a:pt x="2138578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198996" y="5262216"/>
              <a:ext cx="2138680" cy="0"/>
            </a:xfrm>
            <a:custGeom>
              <a:avLst/>
              <a:gdLst/>
              <a:ahLst/>
              <a:cxnLst/>
              <a:rect l="l" t="t" r="r" b="b"/>
              <a:pathLst>
                <a:path w="2138679">
                  <a:moveTo>
                    <a:pt x="2138578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198996" y="6033842"/>
              <a:ext cx="2138680" cy="0"/>
            </a:xfrm>
            <a:custGeom>
              <a:avLst/>
              <a:gdLst/>
              <a:ahLst/>
              <a:cxnLst/>
              <a:rect l="l" t="t" r="r" b="b"/>
              <a:pathLst>
                <a:path w="2138679">
                  <a:moveTo>
                    <a:pt x="2138578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9790526" y="1356449"/>
              <a:ext cx="396875" cy="393065"/>
            </a:xfrm>
            <a:custGeom>
              <a:avLst/>
              <a:gdLst/>
              <a:ahLst/>
              <a:cxnLst/>
              <a:rect l="l" t="t" r="r" b="b"/>
              <a:pathLst>
                <a:path w="396875" h="393064">
                  <a:moveTo>
                    <a:pt x="227603" y="0"/>
                  </a:moveTo>
                  <a:lnTo>
                    <a:pt x="285350" y="16755"/>
                  </a:lnTo>
                  <a:lnTo>
                    <a:pt x="322147" y="40149"/>
                  </a:lnTo>
                  <a:lnTo>
                    <a:pt x="352839" y="70839"/>
                  </a:lnTo>
                  <a:lnTo>
                    <a:pt x="376235" y="107637"/>
                  </a:lnTo>
                  <a:lnTo>
                    <a:pt x="391145" y="149352"/>
                  </a:lnTo>
                  <a:lnTo>
                    <a:pt x="396379" y="194796"/>
                  </a:lnTo>
                  <a:lnTo>
                    <a:pt x="391145" y="240241"/>
                  </a:lnTo>
                  <a:lnTo>
                    <a:pt x="376235" y="281958"/>
                  </a:lnTo>
                  <a:lnTo>
                    <a:pt x="352839" y="318758"/>
                  </a:lnTo>
                  <a:lnTo>
                    <a:pt x="322147" y="349451"/>
                  </a:lnTo>
                  <a:lnTo>
                    <a:pt x="285350" y="372847"/>
                  </a:lnTo>
                  <a:lnTo>
                    <a:pt x="243636" y="387758"/>
                  </a:lnTo>
                  <a:lnTo>
                    <a:pt x="198196" y="392992"/>
                  </a:lnTo>
                  <a:lnTo>
                    <a:pt x="152751" y="387758"/>
                  </a:lnTo>
                  <a:lnTo>
                    <a:pt x="111034" y="372847"/>
                  </a:lnTo>
                  <a:lnTo>
                    <a:pt x="74234" y="349451"/>
                  </a:lnTo>
                  <a:lnTo>
                    <a:pt x="43541" y="318758"/>
                  </a:lnTo>
                  <a:lnTo>
                    <a:pt x="20144" y="281958"/>
                  </a:lnTo>
                  <a:lnTo>
                    <a:pt x="5234" y="240241"/>
                  </a:lnTo>
                  <a:lnTo>
                    <a:pt x="0" y="194796"/>
                  </a:lnTo>
                  <a:lnTo>
                    <a:pt x="5234" y="149352"/>
                  </a:lnTo>
                  <a:lnTo>
                    <a:pt x="20144" y="107637"/>
                  </a:lnTo>
                  <a:lnTo>
                    <a:pt x="43541" y="70839"/>
                  </a:lnTo>
                  <a:lnTo>
                    <a:pt x="74234" y="40149"/>
                  </a:lnTo>
                  <a:lnTo>
                    <a:pt x="111034" y="16755"/>
                  </a:lnTo>
                  <a:lnTo>
                    <a:pt x="152751" y="1846"/>
                  </a:lnTo>
                  <a:lnTo>
                    <a:pt x="168786" y="0"/>
                  </a:lnTo>
                </a:path>
              </a:pathLst>
            </a:custGeom>
            <a:ln w="1398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9783538" y="1356448"/>
              <a:ext cx="410845" cy="400050"/>
            </a:xfrm>
            <a:custGeom>
              <a:avLst/>
              <a:gdLst/>
              <a:ahLst/>
              <a:cxnLst/>
              <a:rect l="l" t="t" r="r" b="b"/>
              <a:pathLst>
                <a:path w="410845" h="400050">
                  <a:moveTo>
                    <a:pt x="266054" y="0"/>
                  </a:moveTo>
                  <a:lnTo>
                    <a:pt x="199714" y="0"/>
                  </a:lnTo>
                  <a:lnTo>
                    <a:pt x="198246" y="187798"/>
                  </a:lnTo>
                  <a:lnTo>
                    <a:pt x="0" y="187798"/>
                  </a:lnTo>
                  <a:lnTo>
                    <a:pt x="0" y="194796"/>
                  </a:lnTo>
                  <a:lnTo>
                    <a:pt x="5428" y="241783"/>
                  </a:lnTo>
                  <a:lnTo>
                    <a:pt x="20887" y="284948"/>
                  </a:lnTo>
                  <a:lnTo>
                    <a:pt x="45134" y="323048"/>
                  </a:lnTo>
                  <a:lnTo>
                    <a:pt x="76929" y="354842"/>
                  </a:lnTo>
                  <a:lnTo>
                    <a:pt x="115029" y="379090"/>
                  </a:lnTo>
                  <a:lnTo>
                    <a:pt x="158193" y="394548"/>
                  </a:lnTo>
                  <a:lnTo>
                    <a:pt x="205181" y="399977"/>
                  </a:lnTo>
                  <a:lnTo>
                    <a:pt x="252168" y="394548"/>
                  </a:lnTo>
                  <a:lnTo>
                    <a:pt x="295332" y="379090"/>
                  </a:lnTo>
                  <a:lnTo>
                    <a:pt x="333433" y="354842"/>
                  </a:lnTo>
                  <a:lnTo>
                    <a:pt x="365227" y="323048"/>
                  </a:lnTo>
                  <a:lnTo>
                    <a:pt x="389474" y="284948"/>
                  </a:lnTo>
                  <a:lnTo>
                    <a:pt x="404933" y="241783"/>
                  </a:lnTo>
                  <a:lnTo>
                    <a:pt x="410362" y="194796"/>
                  </a:lnTo>
                  <a:lnTo>
                    <a:pt x="404976" y="148131"/>
                  </a:lnTo>
                  <a:lnTo>
                    <a:pt x="389638" y="105183"/>
                  </a:lnTo>
                  <a:lnTo>
                    <a:pt x="365581" y="67192"/>
                  </a:lnTo>
                  <a:lnTo>
                    <a:pt x="334035" y="35399"/>
                  </a:lnTo>
                  <a:lnTo>
                    <a:pt x="296232" y="11044"/>
                  </a:lnTo>
                  <a:lnTo>
                    <a:pt x="2660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9776548" y="1356448"/>
              <a:ext cx="424815" cy="407034"/>
            </a:xfrm>
            <a:custGeom>
              <a:avLst/>
              <a:gdLst/>
              <a:ahLst/>
              <a:cxnLst/>
              <a:rect l="l" t="t" r="r" b="b"/>
              <a:pathLst>
                <a:path w="424815" h="407035">
                  <a:moveTo>
                    <a:pt x="213690" y="0"/>
                  </a:moveTo>
                  <a:lnTo>
                    <a:pt x="199706" y="0"/>
                  </a:lnTo>
                  <a:lnTo>
                    <a:pt x="198299" y="180817"/>
                  </a:lnTo>
                  <a:lnTo>
                    <a:pt x="0" y="180817"/>
                  </a:lnTo>
                  <a:lnTo>
                    <a:pt x="5602" y="243390"/>
                  </a:lnTo>
                  <a:lnTo>
                    <a:pt x="21588" y="288025"/>
                  </a:lnTo>
                  <a:lnTo>
                    <a:pt x="46661" y="327422"/>
                  </a:lnTo>
                  <a:lnTo>
                    <a:pt x="79540" y="360298"/>
                  </a:lnTo>
                  <a:lnTo>
                    <a:pt x="118939" y="385369"/>
                  </a:lnTo>
                  <a:lnTo>
                    <a:pt x="163576" y="401353"/>
                  </a:lnTo>
                  <a:lnTo>
                    <a:pt x="212167" y="406966"/>
                  </a:lnTo>
                  <a:lnTo>
                    <a:pt x="260758" y="401353"/>
                  </a:lnTo>
                  <a:lnTo>
                    <a:pt x="284131" y="392983"/>
                  </a:lnTo>
                  <a:lnTo>
                    <a:pt x="212167" y="392983"/>
                  </a:lnTo>
                  <a:lnTo>
                    <a:pt x="166955" y="387711"/>
                  </a:lnTo>
                  <a:lnTo>
                    <a:pt x="125330" y="372712"/>
                  </a:lnTo>
                  <a:lnTo>
                    <a:pt x="88519" y="349215"/>
                  </a:lnTo>
                  <a:lnTo>
                    <a:pt x="57752" y="318447"/>
                  </a:lnTo>
                  <a:lnTo>
                    <a:pt x="34255" y="281637"/>
                  </a:lnTo>
                  <a:lnTo>
                    <a:pt x="19256" y="240012"/>
                  </a:lnTo>
                  <a:lnTo>
                    <a:pt x="13983" y="194800"/>
                  </a:lnTo>
                  <a:lnTo>
                    <a:pt x="212167" y="194800"/>
                  </a:lnTo>
                  <a:lnTo>
                    <a:pt x="213370" y="40920"/>
                  </a:lnTo>
                  <a:lnTo>
                    <a:pt x="213456" y="29968"/>
                  </a:lnTo>
                  <a:lnTo>
                    <a:pt x="213554" y="17356"/>
                  </a:lnTo>
                  <a:lnTo>
                    <a:pt x="213673" y="2183"/>
                  </a:lnTo>
                  <a:lnTo>
                    <a:pt x="213690" y="0"/>
                  </a:lnTo>
                  <a:close/>
                </a:path>
                <a:path w="424815" h="407035">
                  <a:moveTo>
                    <a:pt x="293252" y="0"/>
                  </a:moveTo>
                  <a:lnTo>
                    <a:pt x="241030" y="0"/>
                  </a:lnTo>
                  <a:lnTo>
                    <a:pt x="258659" y="2183"/>
                  </a:lnTo>
                  <a:lnTo>
                    <a:pt x="299994" y="17356"/>
                  </a:lnTo>
                  <a:lnTo>
                    <a:pt x="336514" y="40920"/>
                  </a:lnTo>
                  <a:lnTo>
                    <a:pt x="367016" y="71661"/>
                  </a:lnTo>
                  <a:lnTo>
                    <a:pt x="390295" y="108365"/>
                  </a:lnTo>
                  <a:lnTo>
                    <a:pt x="405145" y="149816"/>
                  </a:lnTo>
                  <a:lnTo>
                    <a:pt x="410363" y="194800"/>
                  </a:lnTo>
                  <a:lnTo>
                    <a:pt x="405090" y="240012"/>
                  </a:lnTo>
                  <a:lnTo>
                    <a:pt x="390090" y="281637"/>
                  </a:lnTo>
                  <a:lnTo>
                    <a:pt x="366590" y="318447"/>
                  </a:lnTo>
                  <a:lnTo>
                    <a:pt x="335820" y="349215"/>
                  </a:lnTo>
                  <a:lnTo>
                    <a:pt x="299007" y="372712"/>
                  </a:lnTo>
                  <a:lnTo>
                    <a:pt x="257380" y="387711"/>
                  </a:lnTo>
                  <a:lnTo>
                    <a:pt x="212167" y="392983"/>
                  </a:lnTo>
                  <a:lnTo>
                    <a:pt x="284131" y="392983"/>
                  </a:lnTo>
                  <a:lnTo>
                    <a:pt x="344794" y="360298"/>
                  </a:lnTo>
                  <a:lnTo>
                    <a:pt x="377672" y="327422"/>
                  </a:lnTo>
                  <a:lnTo>
                    <a:pt x="402746" y="288025"/>
                  </a:lnTo>
                  <a:lnTo>
                    <a:pt x="418732" y="243390"/>
                  </a:lnTo>
                  <a:lnTo>
                    <a:pt x="424346" y="194800"/>
                  </a:lnTo>
                  <a:lnTo>
                    <a:pt x="418776" y="146545"/>
                  </a:lnTo>
                  <a:lnTo>
                    <a:pt x="402916" y="102132"/>
                  </a:lnTo>
                  <a:lnTo>
                    <a:pt x="378039" y="62846"/>
                  </a:lnTo>
                  <a:lnTo>
                    <a:pt x="345419" y="29968"/>
                  </a:lnTo>
                  <a:lnTo>
                    <a:pt x="306328" y="4785"/>
                  </a:lnTo>
                  <a:lnTo>
                    <a:pt x="293252" y="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8186300" y="1911355"/>
            <a:ext cx="2179320" cy="779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PRZEDMIOT:</a:t>
            </a:r>
            <a:endParaRPr sz="1200">
              <a:latin typeface="TT Supermolot Bold"/>
              <a:cs typeface="TT Supermolot Bold"/>
            </a:endParaRPr>
          </a:p>
          <a:p>
            <a:pPr marL="12700" marR="5080">
              <a:lnSpc>
                <a:spcPct val="104200"/>
              </a:lnSpc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fizyka,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chemia,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inne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zajęcia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związane</a:t>
            </a:r>
            <a:r>
              <a:rPr sz="12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</a:t>
            </a:r>
            <a:r>
              <a:rPr sz="1200" spc="-3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tematyką</a:t>
            </a:r>
            <a:r>
              <a:rPr sz="1200" spc="-3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energetyki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i 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infrastruktury.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300" y="744181"/>
            <a:ext cx="5469255" cy="16897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8000" spc="-10" dirty="0">
                <a:solidFill>
                  <a:srgbClr val="FFFFFF"/>
                </a:solidFill>
                <a:latin typeface="TT Supermolot Light"/>
                <a:cs typeface="TT Supermolot Light"/>
              </a:rPr>
              <a:t>UCZEŃ</a:t>
            </a:r>
            <a:endParaRPr sz="8000">
              <a:latin typeface="TT Supermolot Light"/>
              <a:cs typeface="TT Supermolot Light"/>
            </a:endParaRPr>
          </a:p>
          <a:p>
            <a:pPr marL="129539">
              <a:lnSpc>
                <a:spcPct val="100000"/>
              </a:lnSpc>
              <a:spcBef>
                <a:spcPts val="165"/>
              </a:spcBef>
            </a:pPr>
            <a:r>
              <a:rPr sz="2300" dirty="0">
                <a:solidFill>
                  <a:srgbClr val="FFFFFF"/>
                </a:solidFill>
              </a:rPr>
              <a:t>Zadania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dla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uczestników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dirty="0">
                <a:solidFill>
                  <a:srgbClr val="FFFFFF"/>
                </a:solidFill>
              </a:rPr>
              <a:t>zajęć</a:t>
            </a:r>
            <a:r>
              <a:rPr sz="2300" spc="-60" dirty="0">
                <a:solidFill>
                  <a:srgbClr val="FFFFFF"/>
                </a:solidFill>
              </a:rPr>
              <a:t> </a:t>
            </a:r>
            <a:r>
              <a:rPr sz="2300" spc="-10" dirty="0">
                <a:solidFill>
                  <a:srgbClr val="FFFFFF"/>
                </a:solidFill>
              </a:rPr>
              <a:t>lekcyjnych</a:t>
            </a:r>
            <a:endParaRPr sz="2300"/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7300" y="387355"/>
            <a:ext cx="58566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Scenariusz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zajęć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lekcyjnych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nr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2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//</a:t>
            </a:r>
            <a:r>
              <a:rPr sz="1200" spc="-15" dirty="0">
                <a:solidFill>
                  <a:srgbClr val="FFFFFF"/>
                </a:solidFill>
                <a:latin typeface="TT Supermolot Regular"/>
                <a:cs typeface="TT Supermolot Regular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POZIOM</a:t>
            </a:r>
            <a:r>
              <a:rPr sz="11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100" dirty="0">
                <a:solidFill>
                  <a:srgbClr val="FFFFFF"/>
                </a:solidFill>
                <a:latin typeface="TT Supermolot Bold"/>
                <a:cs typeface="TT Supermolot Bold"/>
              </a:rPr>
              <a:t>ZAAWANSOWANY</a:t>
            </a:r>
            <a:r>
              <a:rPr sz="1100" spc="1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//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Regular"/>
                <a:cs typeface="TT Supermolot Regular"/>
              </a:rPr>
              <a:t>Gospodarka</a:t>
            </a:r>
            <a:r>
              <a:rPr sz="1200" spc="-10" dirty="0">
                <a:solidFill>
                  <a:srgbClr val="FFFFFF"/>
                </a:solidFill>
                <a:latin typeface="TT Supermolot Regular"/>
                <a:cs typeface="TT Supermolot Regular"/>
              </a:rPr>
              <a:t> wodorowa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0050" y="4483258"/>
            <a:ext cx="0" cy="2003425"/>
          </a:xfrm>
          <a:custGeom>
            <a:avLst/>
            <a:gdLst/>
            <a:ahLst/>
            <a:cxnLst/>
            <a:rect l="l" t="t" r="r" b="b"/>
            <a:pathLst>
              <a:path h="2003425">
                <a:moveTo>
                  <a:pt x="0" y="2003056"/>
                </a:moveTo>
                <a:lnTo>
                  <a:pt x="0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80542" y="4483258"/>
            <a:ext cx="0" cy="2003425"/>
          </a:xfrm>
          <a:custGeom>
            <a:avLst/>
            <a:gdLst/>
            <a:ahLst/>
            <a:cxnLst/>
            <a:rect l="l" t="t" r="r" b="b"/>
            <a:pathLst>
              <a:path h="2003425">
                <a:moveTo>
                  <a:pt x="0" y="2003056"/>
                </a:moveTo>
                <a:lnTo>
                  <a:pt x="0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61047" y="4483258"/>
            <a:ext cx="0" cy="2003425"/>
          </a:xfrm>
          <a:custGeom>
            <a:avLst/>
            <a:gdLst/>
            <a:ahLst/>
            <a:cxnLst/>
            <a:rect l="l" t="t" r="r" b="b"/>
            <a:pathLst>
              <a:path h="2003425">
                <a:moveTo>
                  <a:pt x="0" y="2003056"/>
                </a:moveTo>
                <a:lnTo>
                  <a:pt x="0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41538" y="4483258"/>
            <a:ext cx="0" cy="2003425"/>
          </a:xfrm>
          <a:custGeom>
            <a:avLst/>
            <a:gdLst/>
            <a:ahLst/>
            <a:cxnLst/>
            <a:rect l="l" t="t" r="r" b="b"/>
            <a:pathLst>
              <a:path h="2003425">
                <a:moveTo>
                  <a:pt x="0" y="2003056"/>
                </a:moveTo>
                <a:lnTo>
                  <a:pt x="0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522030" y="4483258"/>
            <a:ext cx="0" cy="2003425"/>
          </a:xfrm>
          <a:custGeom>
            <a:avLst/>
            <a:gdLst/>
            <a:ahLst/>
            <a:cxnLst/>
            <a:rect l="l" t="t" r="r" b="b"/>
            <a:pathLst>
              <a:path h="2003425">
                <a:moveTo>
                  <a:pt x="0" y="2003056"/>
                </a:moveTo>
                <a:lnTo>
                  <a:pt x="0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02535" y="4483258"/>
            <a:ext cx="0" cy="2003425"/>
          </a:xfrm>
          <a:custGeom>
            <a:avLst/>
            <a:gdLst/>
            <a:ahLst/>
            <a:cxnLst/>
            <a:rect l="l" t="t" r="r" b="b"/>
            <a:pathLst>
              <a:path h="2003425">
                <a:moveTo>
                  <a:pt x="0" y="2003056"/>
                </a:moveTo>
                <a:lnTo>
                  <a:pt x="0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483026" y="4483258"/>
            <a:ext cx="0" cy="2003425"/>
          </a:xfrm>
          <a:custGeom>
            <a:avLst/>
            <a:gdLst/>
            <a:ahLst/>
            <a:cxnLst/>
            <a:rect l="l" t="t" r="r" b="b"/>
            <a:pathLst>
              <a:path h="2003425">
                <a:moveTo>
                  <a:pt x="0" y="2003056"/>
                </a:moveTo>
                <a:lnTo>
                  <a:pt x="0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3518" y="5139004"/>
            <a:ext cx="0" cy="1347470"/>
          </a:xfrm>
          <a:custGeom>
            <a:avLst/>
            <a:gdLst/>
            <a:ahLst/>
            <a:cxnLst/>
            <a:rect l="l" t="t" r="r" b="b"/>
            <a:pathLst>
              <a:path h="1347470">
                <a:moveTo>
                  <a:pt x="0" y="0"/>
                </a:moveTo>
                <a:lnTo>
                  <a:pt x="0" y="1347311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44010" y="5139004"/>
            <a:ext cx="0" cy="1347470"/>
          </a:xfrm>
          <a:custGeom>
            <a:avLst/>
            <a:gdLst/>
            <a:ahLst/>
            <a:cxnLst/>
            <a:rect l="l" t="t" r="r" b="b"/>
            <a:pathLst>
              <a:path h="1347470">
                <a:moveTo>
                  <a:pt x="0" y="0"/>
                </a:moveTo>
                <a:lnTo>
                  <a:pt x="0" y="1347311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600050" y="5139004"/>
            <a:ext cx="4326890" cy="1347470"/>
            <a:chOff x="600050" y="5139004"/>
            <a:chExt cx="4326890" cy="1347470"/>
          </a:xfrm>
        </p:grpSpPr>
        <p:sp>
          <p:nvSpPr>
            <p:cNvPr id="12" name="object 12"/>
            <p:cNvSpPr/>
            <p:nvPr/>
          </p:nvSpPr>
          <p:spPr>
            <a:xfrm>
              <a:off x="4924515" y="5139004"/>
              <a:ext cx="0" cy="1347470"/>
            </a:xfrm>
            <a:custGeom>
              <a:avLst/>
              <a:gdLst/>
              <a:ahLst/>
              <a:cxnLst/>
              <a:rect l="l" t="t" r="r" b="b"/>
              <a:pathLst>
                <a:path h="1347470">
                  <a:moveTo>
                    <a:pt x="0" y="0"/>
                  </a:moveTo>
                  <a:lnTo>
                    <a:pt x="0" y="1347311"/>
                  </a:lnTo>
                </a:path>
              </a:pathLst>
            </a:custGeom>
            <a:ln w="3594">
              <a:solidFill>
                <a:srgbClr val="939393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00050" y="6042653"/>
              <a:ext cx="4324985" cy="0"/>
            </a:xfrm>
            <a:custGeom>
              <a:avLst/>
              <a:gdLst/>
              <a:ahLst/>
              <a:cxnLst/>
              <a:rect l="l" t="t" r="r" b="b"/>
              <a:pathLst>
                <a:path w="4324985">
                  <a:moveTo>
                    <a:pt x="0" y="0"/>
                  </a:moveTo>
                  <a:lnTo>
                    <a:pt x="4324464" y="0"/>
                  </a:lnTo>
                </a:path>
              </a:pathLst>
            </a:custGeom>
            <a:ln w="3594">
              <a:solidFill>
                <a:srgbClr val="939393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600050" y="4929320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09949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0050" y="5151989"/>
            <a:ext cx="4324985" cy="0"/>
          </a:xfrm>
          <a:custGeom>
            <a:avLst/>
            <a:gdLst/>
            <a:ahLst/>
            <a:cxnLst/>
            <a:rect l="l" t="t" r="r" b="b"/>
            <a:pathLst>
              <a:path w="4324985">
                <a:moveTo>
                  <a:pt x="0" y="0"/>
                </a:moveTo>
                <a:lnTo>
                  <a:pt x="4324464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00050" y="5374646"/>
            <a:ext cx="4324985" cy="0"/>
          </a:xfrm>
          <a:custGeom>
            <a:avLst/>
            <a:gdLst/>
            <a:ahLst/>
            <a:cxnLst/>
            <a:rect l="l" t="t" r="r" b="b"/>
            <a:pathLst>
              <a:path w="4324985">
                <a:moveTo>
                  <a:pt x="0" y="0"/>
                </a:moveTo>
                <a:lnTo>
                  <a:pt x="4324464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0050" y="5597315"/>
            <a:ext cx="4324985" cy="0"/>
          </a:xfrm>
          <a:custGeom>
            <a:avLst/>
            <a:gdLst/>
            <a:ahLst/>
            <a:cxnLst/>
            <a:rect l="l" t="t" r="r" b="b"/>
            <a:pathLst>
              <a:path w="4324985">
                <a:moveTo>
                  <a:pt x="0" y="0"/>
                </a:moveTo>
                <a:lnTo>
                  <a:pt x="4324464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0050" y="5819984"/>
            <a:ext cx="4324985" cy="0"/>
          </a:xfrm>
          <a:custGeom>
            <a:avLst/>
            <a:gdLst/>
            <a:ahLst/>
            <a:cxnLst/>
            <a:rect l="l" t="t" r="r" b="b"/>
            <a:pathLst>
              <a:path w="4324985">
                <a:moveTo>
                  <a:pt x="0" y="0"/>
                </a:moveTo>
                <a:lnTo>
                  <a:pt x="4324464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0050" y="6042653"/>
            <a:ext cx="4324985" cy="0"/>
          </a:xfrm>
          <a:custGeom>
            <a:avLst/>
            <a:gdLst/>
            <a:ahLst/>
            <a:cxnLst/>
            <a:rect l="l" t="t" r="r" b="b"/>
            <a:pathLst>
              <a:path w="4324985">
                <a:moveTo>
                  <a:pt x="0" y="0"/>
                </a:moveTo>
                <a:lnTo>
                  <a:pt x="4324464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0050" y="4483258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09949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0050" y="4705915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09949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00050" y="4928584"/>
            <a:ext cx="2910205" cy="0"/>
          </a:xfrm>
          <a:custGeom>
            <a:avLst/>
            <a:gdLst/>
            <a:ahLst/>
            <a:cxnLst/>
            <a:rect l="l" t="t" r="r" b="b"/>
            <a:pathLst>
              <a:path w="2910204">
                <a:moveTo>
                  <a:pt x="0" y="0"/>
                </a:moveTo>
                <a:lnTo>
                  <a:pt x="2909949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00050" y="6040977"/>
            <a:ext cx="4324985" cy="0"/>
          </a:xfrm>
          <a:custGeom>
            <a:avLst/>
            <a:gdLst/>
            <a:ahLst/>
            <a:cxnLst/>
            <a:rect l="l" t="t" r="r" b="b"/>
            <a:pathLst>
              <a:path w="4324985">
                <a:moveTo>
                  <a:pt x="0" y="0"/>
                </a:moveTo>
                <a:lnTo>
                  <a:pt x="4324464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00050" y="6263646"/>
            <a:ext cx="4324985" cy="0"/>
          </a:xfrm>
          <a:custGeom>
            <a:avLst/>
            <a:gdLst/>
            <a:ahLst/>
            <a:cxnLst/>
            <a:rect l="l" t="t" r="r" b="b"/>
            <a:pathLst>
              <a:path w="4324985">
                <a:moveTo>
                  <a:pt x="0" y="0"/>
                </a:moveTo>
                <a:lnTo>
                  <a:pt x="4324464" y="0"/>
                </a:lnTo>
              </a:path>
            </a:pathLst>
          </a:custGeom>
          <a:ln w="3594">
            <a:solidFill>
              <a:srgbClr val="939393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0052" y="4606451"/>
            <a:ext cx="4324985" cy="1570355"/>
          </a:xfrm>
          <a:custGeom>
            <a:avLst/>
            <a:gdLst/>
            <a:ahLst/>
            <a:cxnLst/>
            <a:rect l="l" t="t" r="r" b="b"/>
            <a:pathLst>
              <a:path w="4324985" h="1570354">
                <a:moveTo>
                  <a:pt x="240245" y="11137"/>
                </a:moveTo>
                <a:lnTo>
                  <a:pt x="0" y="0"/>
                </a:lnTo>
              </a:path>
              <a:path w="4324985" h="1570354">
                <a:moveTo>
                  <a:pt x="480491" y="322872"/>
                </a:moveTo>
                <a:lnTo>
                  <a:pt x="240245" y="11137"/>
                </a:lnTo>
              </a:path>
              <a:path w="4324985" h="1570354">
                <a:moveTo>
                  <a:pt x="720750" y="434200"/>
                </a:moveTo>
                <a:lnTo>
                  <a:pt x="480491" y="322872"/>
                </a:lnTo>
              </a:path>
              <a:path w="4324985" h="1570354">
                <a:moveTo>
                  <a:pt x="960996" y="534403"/>
                </a:moveTo>
                <a:lnTo>
                  <a:pt x="720750" y="434200"/>
                </a:lnTo>
              </a:path>
              <a:path w="4324985" h="1570354">
                <a:moveTo>
                  <a:pt x="1201242" y="623468"/>
                </a:moveTo>
                <a:lnTo>
                  <a:pt x="960996" y="534403"/>
                </a:lnTo>
              </a:path>
              <a:path w="4324985" h="1570354">
                <a:moveTo>
                  <a:pt x="1441488" y="879538"/>
                </a:moveTo>
                <a:lnTo>
                  <a:pt x="1201242" y="623468"/>
                </a:lnTo>
              </a:path>
              <a:path w="4324985" h="1570354">
                <a:moveTo>
                  <a:pt x="1681734" y="1024267"/>
                </a:moveTo>
                <a:lnTo>
                  <a:pt x="1441488" y="879538"/>
                </a:lnTo>
              </a:path>
              <a:path w="4324985" h="1570354">
                <a:moveTo>
                  <a:pt x="1921979" y="1347127"/>
                </a:moveTo>
                <a:lnTo>
                  <a:pt x="1681734" y="1024267"/>
                </a:lnTo>
              </a:path>
              <a:path w="4324985" h="1570354">
                <a:moveTo>
                  <a:pt x="2162225" y="1491869"/>
                </a:moveTo>
                <a:lnTo>
                  <a:pt x="1921979" y="1347127"/>
                </a:lnTo>
              </a:path>
              <a:path w="4324985" h="1570354">
                <a:moveTo>
                  <a:pt x="2402484" y="1480731"/>
                </a:moveTo>
                <a:lnTo>
                  <a:pt x="2162225" y="1491869"/>
                </a:lnTo>
              </a:path>
              <a:path w="4324985" h="1570354">
                <a:moveTo>
                  <a:pt x="2642730" y="1491869"/>
                </a:moveTo>
                <a:lnTo>
                  <a:pt x="2402484" y="1480731"/>
                </a:lnTo>
              </a:path>
              <a:path w="4324985" h="1570354">
                <a:moveTo>
                  <a:pt x="2882976" y="1380528"/>
                </a:moveTo>
                <a:lnTo>
                  <a:pt x="2642730" y="1491869"/>
                </a:lnTo>
              </a:path>
              <a:path w="4324985" h="1570354">
                <a:moveTo>
                  <a:pt x="3123222" y="1347127"/>
                </a:moveTo>
                <a:lnTo>
                  <a:pt x="2882976" y="1380528"/>
                </a:lnTo>
              </a:path>
              <a:path w="4324985" h="1570354">
                <a:moveTo>
                  <a:pt x="3363468" y="1469593"/>
                </a:moveTo>
                <a:lnTo>
                  <a:pt x="3123222" y="1347127"/>
                </a:lnTo>
              </a:path>
              <a:path w="4324985" h="1570354">
                <a:moveTo>
                  <a:pt x="3603713" y="1569796"/>
                </a:moveTo>
                <a:lnTo>
                  <a:pt x="3363468" y="1469593"/>
                </a:lnTo>
              </a:path>
              <a:path w="4324985" h="1570354">
                <a:moveTo>
                  <a:pt x="3843959" y="1469593"/>
                </a:moveTo>
                <a:lnTo>
                  <a:pt x="3603713" y="1569796"/>
                </a:lnTo>
              </a:path>
              <a:path w="4324985" h="1570354">
                <a:moveTo>
                  <a:pt x="4084218" y="1525270"/>
                </a:moveTo>
                <a:lnTo>
                  <a:pt x="3843959" y="1469593"/>
                </a:lnTo>
              </a:path>
              <a:path w="4324985" h="1570354">
                <a:moveTo>
                  <a:pt x="4324464" y="1558671"/>
                </a:moveTo>
                <a:lnTo>
                  <a:pt x="4084218" y="1525270"/>
                </a:lnTo>
              </a:path>
            </a:pathLst>
          </a:custGeom>
          <a:ln w="17995">
            <a:solidFill>
              <a:srgbClr val="3A9B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548742" y="4313557"/>
            <a:ext cx="4616450" cy="2230755"/>
            <a:chOff x="548742" y="4313557"/>
            <a:chExt cx="4616450" cy="2230755"/>
          </a:xfrm>
        </p:grpSpPr>
        <p:sp>
          <p:nvSpPr>
            <p:cNvPr id="27" name="object 27"/>
            <p:cNvSpPr/>
            <p:nvPr/>
          </p:nvSpPr>
          <p:spPr>
            <a:xfrm>
              <a:off x="600050" y="6486315"/>
              <a:ext cx="4555490" cy="0"/>
            </a:xfrm>
            <a:custGeom>
              <a:avLst/>
              <a:gdLst/>
              <a:ahLst/>
              <a:cxnLst/>
              <a:rect l="l" t="t" r="r" b="b"/>
              <a:pathLst>
                <a:path w="4555490">
                  <a:moveTo>
                    <a:pt x="0" y="0"/>
                  </a:moveTo>
                  <a:lnTo>
                    <a:pt x="4554943" y="0"/>
                  </a:lnTo>
                </a:path>
              </a:pathLst>
            </a:custGeom>
            <a:ln w="9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119041" y="6449509"/>
              <a:ext cx="45720" cy="73660"/>
            </a:xfrm>
            <a:custGeom>
              <a:avLst/>
              <a:gdLst/>
              <a:ahLst/>
              <a:cxnLst/>
              <a:rect l="l" t="t" r="r" b="b"/>
              <a:pathLst>
                <a:path w="45720" h="73659">
                  <a:moveTo>
                    <a:pt x="6134" y="0"/>
                  </a:moveTo>
                  <a:lnTo>
                    <a:pt x="0" y="6591"/>
                  </a:lnTo>
                  <a:lnTo>
                    <a:pt x="32499" y="36804"/>
                  </a:lnTo>
                  <a:lnTo>
                    <a:pt x="0" y="67017"/>
                  </a:lnTo>
                  <a:lnTo>
                    <a:pt x="6134" y="73609"/>
                  </a:lnTo>
                  <a:lnTo>
                    <a:pt x="45720" y="36804"/>
                  </a:lnTo>
                  <a:lnTo>
                    <a:pt x="613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00050" y="6486315"/>
              <a:ext cx="4324985" cy="55880"/>
            </a:xfrm>
            <a:custGeom>
              <a:avLst/>
              <a:gdLst/>
              <a:ahLst/>
              <a:cxnLst/>
              <a:rect l="l" t="t" r="r" b="b"/>
              <a:pathLst>
                <a:path w="4324985" h="55879">
                  <a:moveTo>
                    <a:pt x="0" y="55664"/>
                  </a:moveTo>
                  <a:lnTo>
                    <a:pt x="0" y="0"/>
                  </a:lnTo>
                </a:path>
                <a:path w="4324985" h="55879">
                  <a:moveTo>
                    <a:pt x="480491" y="55664"/>
                  </a:moveTo>
                  <a:lnTo>
                    <a:pt x="480491" y="0"/>
                  </a:lnTo>
                </a:path>
                <a:path w="4324985" h="55879">
                  <a:moveTo>
                    <a:pt x="960996" y="55664"/>
                  </a:moveTo>
                  <a:lnTo>
                    <a:pt x="960996" y="0"/>
                  </a:lnTo>
                </a:path>
                <a:path w="4324985" h="55879">
                  <a:moveTo>
                    <a:pt x="1441488" y="55664"/>
                  </a:moveTo>
                  <a:lnTo>
                    <a:pt x="1441488" y="0"/>
                  </a:lnTo>
                </a:path>
                <a:path w="4324985" h="55879">
                  <a:moveTo>
                    <a:pt x="1921979" y="55664"/>
                  </a:moveTo>
                  <a:lnTo>
                    <a:pt x="1921979" y="0"/>
                  </a:lnTo>
                </a:path>
                <a:path w="4324985" h="55879">
                  <a:moveTo>
                    <a:pt x="2402484" y="55664"/>
                  </a:moveTo>
                  <a:lnTo>
                    <a:pt x="2402484" y="0"/>
                  </a:lnTo>
                </a:path>
                <a:path w="4324985" h="55879">
                  <a:moveTo>
                    <a:pt x="2882976" y="55664"/>
                  </a:moveTo>
                  <a:lnTo>
                    <a:pt x="2882976" y="0"/>
                  </a:lnTo>
                </a:path>
                <a:path w="4324985" h="55879">
                  <a:moveTo>
                    <a:pt x="3363467" y="55664"/>
                  </a:moveTo>
                  <a:lnTo>
                    <a:pt x="3363467" y="0"/>
                  </a:lnTo>
                </a:path>
                <a:path w="4324985" h="55879">
                  <a:moveTo>
                    <a:pt x="3843959" y="55664"/>
                  </a:moveTo>
                  <a:lnTo>
                    <a:pt x="3843959" y="0"/>
                  </a:lnTo>
                </a:path>
                <a:path w="4324985" h="55879">
                  <a:moveTo>
                    <a:pt x="4324464" y="55664"/>
                  </a:moveTo>
                  <a:lnTo>
                    <a:pt x="4324464" y="0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00050" y="4323327"/>
              <a:ext cx="0" cy="2163445"/>
            </a:xfrm>
            <a:custGeom>
              <a:avLst/>
              <a:gdLst/>
              <a:ahLst/>
              <a:cxnLst/>
              <a:rect l="l" t="t" r="r" b="b"/>
              <a:pathLst>
                <a:path h="2163445">
                  <a:moveTo>
                    <a:pt x="0" y="2162987"/>
                  </a:moveTo>
                  <a:lnTo>
                    <a:pt x="0" y="0"/>
                  </a:lnTo>
                </a:path>
              </a:pathLst>
            </a:custGeom>
            <a:ln w="9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63260" y="4313557"/>
              <a:ext cx="73660" cy="45720"/>
            </a:xfrm>
            <a:custGeom>
              <a:avLst/>
              <a:gdLst/>
              <a:ahLst/>
              <a:cxnLst/>
              <a:rect l="l" t="t" r="r" b="b"/>
              <a:pathLst>
                <a:path w="73659" h="45720">
                  <a:moveTo>
                    <a:pt x="36804" y="0"/>
                  </a:moveTo>
                  <a:lnTo>
                    <a:pt x="0" y="39585"/>
                  </a:lnTo>
                  <a:lnTo>
                    <a:pt x="6591" y="45720"/>
                  </a:lnTo>
                  <a:lnTo>
                    <a:pt x="36804" y="13220"/>
                  </a:lnTo>
                  <a:lnTo>
                    <a:pt x="67005" y="45720"/>
                  </a:lnTo>
                  <a:lnTo>
                    <a:pt x="73609" y="39585"/>
                  </a:lnTo>
                  <a:lnTo>
                    <a:pt x="3680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50647" y="4483257"/>
              <a:ext cx="49530" cy="2003425"/>
            </a:xfrm>
            <a:custGeom>
              <a:avLst/>
              <a:gdLst/>
              <a:ahLst/>
              <a:cxnLst/>
              <a:rect l="l" t="t" r="r" b="b"/>
              <a:pathLst>
                <a:path w="49529" h="2003425">
                  <a:moveTo>
                    <a:pt x="49403" y="1559394"/>
                  </a:moveTo>
                  <a:lnTo>
                    <a:pt x="0" y="1559394"/>
                  </a:lnTo>
                </a:path>
                <a:path w="49529" h="2003425">
                  <a:moveTo>
                    <a:pt x="49403" y="446062"/>
                  </a:moveTo>
                  <a:lnTo>
                    <a:pt x="0" y="446062"/>
                  </a:lnTo>
                </a:path>
                <a:path w="49529" h="2003425">
                  <a:moveTo>
                    <a:pt x="49403" y="668731"/>
                  </a:moveTo>
                  <a:lnTo>
                    <a:pt x="0" y="668731"/>
                  </a:lnTo>
                </a:path>
                <a:path w="49529" h="2003425">
                  <a:moveTo>
                    <a:pt x="49403" y="891387"/>
                  </a:moveTo>
                  <a:lnTo>
                    <a:pt x="0" y="891387"/>
                  </a:lnTo>
                </a:path>
                <a:path w="49529" h="2003425">
                  <a:moveTo>
                    <a:pt x="49403" y="1114056"/>
                  </a:moveTo>
                  <a:lnTo>
                    <a:pt x="0" y="1114056"/>
                  </a:lnTo>
                </a:path>
                <a:path w="49529" h="2003425">
                  <a:moveTo>
                    <a:pt x="49403" y="1336725"/>
                  </a:moveTo>
                  <a:lnTo>
                    <a:pt x="0" y="1336725"/>
                  </a:lnTo>
                </a:path>
                <a:path w="49529" h="2003425">
                  <a:moveTo>
                    <a:pt x="49403" y="1559394"/>
                  </a:moveTo>
                  <a:lnTo>
                    <a:pt x="0" y="1559394"/>
                  </a:lnTo>
                </a:path>
                <a:path w="49529" h="2003425">
                  <a:moveTo>
                    <a:pt x="49403" y="0"/>
                  </a:moveTo>
                  <a:lnTo>
                    <a:pt x="0" y="0"/>
                  </a:lnTo>
                </a:path>
                <a:path w="49529" h="2003425">
                  <a:moveTo>
                    <a:pt x="49403" y="222656"/>
                  </a:moveTo>
                  <a:lnTo>
                    <a:pt x="0" y="222656"/>
                  </a:lnTo>
                </a:path>
                <a:path w="49529" h="2003425">
                  <a:moveTo>
                    <a:pt x="49403" y="445325"/>
                  </a:moveTo>
                  <a:lnTo>
                    <a:pt x="0" y="445325"/>
                  </a:lnTo>
                </a:path>
                <a:path w="49529" h="2003425">
                  <a:moveTo>
                    <a:pt x="49403" y="1557718"/>
                  </a:moveTo>
                  <a:lnTo>
                    <a:pt x="0" y="1557718"/>
                  </a:lnTo>
                </a:path>
                <a:path w="49529" h="2003425">
                  <a:moveTo>
                    <a:pt x="49403" y="1780387"/>
                  </a:moveTo>
                  <a:lnTo>
                    <a:pt x="0" y="1780387"/>
                  </a:lnTo>
                </a:path>
                <a:path w="49529" h="2003425">
                  <a:moveTo>
                    <a:pt x="49403" y="2003056"/>
                  </a:moveTo>
                  <a:lnTo>
                    <a:pt x="0" y="2003056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403924" y="6427819"/>
            <a:ext cx="13779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0,16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87097" y="5991193"/>
            <a:ext cx="15430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0,20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04559" y="6210141"/>
            <a:ext cx="13716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0,18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3447" y="5755227"/>
            <a:ext cx="14795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0,22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91542" y="5519261"/>
            <a:ext cx="14986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0,24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89637" y="5326665"/>
            <a:ext cx="15176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0,26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0272" y="5101050"/>
            <a:ext cx="15113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0,28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94082" y="4643786"/>
            <a:ext cx="14732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0,32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7732" y="4877847"/>
            <a:ext cx="15367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0,30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32360" y="4283755"/>
            <a:ext cx="209550" cy="262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TT Supermolot Bold"/>
                <a:cs typeface="TT Supermolot Bold"/>
              </a:rPr>
              <a:t>toe/t</a:t>
            </a:r>
            <a:endParaRPr sz="600">
              <a:latin typeface="TT Supermolot Bold"/>
              <a:cs typeface="TT Supermolot Bold"/>
            </a:endParaRPr>
          </a:p>
          <a:p>
            <a:pPr marL="70485">
              <a:lnSpc>
                <a:spcPct val="100000"/>
              </a:lnSpc>
              <a:spcBef>
                <a:spcPts val="54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0,36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00076" y="6535222"/>
            <a:ext cx="18288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2000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464704" y="6535222"/>
            <a:ext cx="17843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2004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944955" y="6535222"/>
            <a:ext cx="18034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2006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426475" y="6535222"/>
            <a:ext cx="17970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2008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916441" y="6535222"/>
            <a:ext cx="16256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2010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400819" y="6535222"/>
            <a:ext cx="15621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2012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881070" y="6535222"/>
            <a:ext cx="15811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2014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361320" y="6535222"/>
            <a:ext cx="16002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2016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84454" y="6535222"/>
            <a:ext cx="17653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0" dirty="0">
                <a:latin typeface="TT Supermolot Regular"/>
                <a:cs typeface="TT Supermolot Regular"/>
              </a:rPr>
              <a:t>2002</a:t>
            </a:r>
            <a:endParaRPr sz="500">
              <a:latin typeface="TT Supermolot Regular"/>
              <a:cs typeface="TT Supermolot Regular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569951" y="4576354"/>
            <a:ext cx="4384675" cy="1630045"/>
            <a:chOff x="569951" y="4576354"/>
            <a:chExt cx="4384675" cy="1630045"/>
          </a:xfrm>
        </p:grpSpPr>
        <p:sp>
          <p:nvSpPr>
            <p:cNvPr id="53" name="object 53"/>
            <p:cNvSpPr/>
            <p:nvPr/>
          </p:nvSpPr>
          <p:spPr>
            <a:xfrm>
              <a:off x="576301" y="4582704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8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8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8" y="47497"/>
                  </a:lnTo>
                  <a:lnTo>
                    <a:pt x="32989" y="45628"/>
                  </a:lnTo>
                  <a:lnTo>
                    <a:pt x="40538" y="40533"/>
                  </a:lnTo>
                  <a:lnTo>
                    <a:pt x="45630" y="32983"/>
                  </a:lnTo>
                  <a:lnTo>
                    <a:pt x="47497" y="23748"/>
                  </a:lnTo>
                  <a:lnTo>
                    <a:pt x="45630" y="14514"/>
                  </a:lnTo>
                  <a:lnTo>
                    <a:pt x="40538" y="6964"/>
                  </a:lnTo>
                  <a:lnTo>
                    <a:pt x="32989" y="1869"/>
                  </a:lnTo>
                  <a:lnTo>
                    <a:pt x="2374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69951" y="4576354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8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8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8" y="60197"/>
                  </a:lnTo>
                  <a:lnTo>
                    <a:pt x="41815" y="57832"/>
                  </a:lnTo>
                  <a:lnTo>
                    <a:pt x="51382" y="51382"/>
                  </a:lnTo>
                  <a:lnTo>
                    <a:pt x="54001" y="47497"/>
                  </a:lnTo>
                  <a:lnTo>
                    <a:pt x="20510" y="47497"/>
                  </a:lnTo>
                  <a:lnTo>
                    <a:pt x="12699" y="39700"/>
                  </a:lnTo>
                  <a:lnTo>
                    <a:pt x="12699" y="20510"/>
                  </a:lnTo>
                  <a:lnTo>
                    <a:pt x="20510" y="12699"/>
                  </a:lnTo>
                  <a:lnTo>
                    <a:pt x="54001" y="12699"/>
                  </a:lnTo>
                  <a:lnTo>
                    <a:pt x="51382" y="8815"/>
                  </a:lnTo>
                  <a:lnTo>
                    <a:pt x="41815" y="2365"/>
                  </a:lnTo>
                  <a:lnTo>
                    <a:pt x="30098" y="0"/>
                  </a:lnTo>
                  <a:close/>
                </a:path>
                <a:path w="60325" h="60325">
                  <a:moveTo>
                    <a:pt x="54001" y="12699"/>
                  </a:moveTo>
                  <a:lnTo>
                    <a:pt x="39700" y="12699"/>
                  </a:lnTo>
                  <a:lnTo>
                    <a:pt x="47497" y="20510"/>
                  </a:lnTo>
                  <a:lnTo>
                    <a:pt x="47497" y="39700"/>
                  </a:lnTo>
                  <a:lnTo>
                    <a:pt x="39700" y="47497"/>
                  </a:lnTo>
                  <a:lnTo>
                    <a:pt x="54001" y="47497"/>
                  </a:lnTo>
                  <a:lnTo>
                    <a:pt x="57832" y="41815"/>
                  </a:lnTo>
                  <a:lnTo>
                    <a:pt x="60197" y="30098"/>
                  </a:lnTo>
                  <a:lnTo>
                    <a:pt x="57832" y="18382"/>
                  </a:lnTo>
                  <a:lnTo>
                    <a:pt x="54001" y="12699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16549" y="4593841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8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7"/>
                  </a:lnTo>
                  <a:lnTo>
                    <a:pt x="32989" y="45628"/>
                  </a:lnTo>
                  <a:lnTo>
                    <a:pt x="40538" y="40533"/>
                  </a:lnTo>
                  <a:lnTo>
                    <a:pt x="45630" y="32983"/>
                  </a:lnTo>
                  <a:lnTo>
                    <a:pt x="47498" y="23748"/>
                  </a:lnTo>
                  <a:lnTo>
                    <a:pt x="45630" y="14514"/>
                  </a:lnTo>
                  <a:lnTo>
                    <a:pt x="40538" y="6964"/>
                  </a:lnTo>
                  <a:lnTo>
                    <a:pt x="32989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10199" y="4587488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8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9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8" y="60198"/>
                  </a:lnTo>
                  <a:lnTo>
                    <a:pt x="41815" y="57832"/>
                  </a:lnTo>
                  <a:lnTo>
                    <a:pt x="51382" y="51382"/>
                  </a:lnTo>
                  <a:lnTo>
                    <a:pt x="54001" y="47498"/>
                  </a:lnTo>
                  <a:lnTo>
                    <a:pt x="20510" y="47498"/>
                  </a:lnTo>
                  <a:lnTo>
                    <a:pt x="12699" y="39687"/>
                  </a:lnTo>
                  <a:lnTo>
                    <a:pt x="12699" y="20510"/>
                  </a:lnTo>
                  <a:lnTo>
                    <a:pt x="20510" y="12700"/>
                  </a:lnTo>
                  <a:lnTo>
                    <a:pt x="54001" y="12700"/>
                  </a:lnTo>
                  <a:lnTo>
                    <a:pt x="51382" y="8815"/>
                  </a:lnTo>
                  <a:lnTo>
                    <a:pt x="41815" y="2365"/>
                  </a:lnTo>
                  <a:lnTo>
                    <a:pt x="30098" y="0"/>
                  </a:lnTo>
                  <a:close/>
                </a:path>
                <a:path w="60325" h="60325">
                  <a:moveTo>
                    <a:pt x="54001" y="12700"/>
                  </a:moveTo>
                  <a:lnTo>
                    <a:pt x="39700" y="12700"/>
                  </a:lnTo>
                  <a:lnTo>
                    <a:pt x="47497" y="20510"/>
                  </a:lnTo>
                  <a:lnTo>
                    <a:pt x="47497" y="39687"/>
                  </a:lnTo>
                  <a:lnTo>
                    <a:pt x="39700" y="47498"/>
                  </a:lnTo>
                  <a:lnTo>
                    <a:pt x="54001" y="47498"/>
                  </a:lnTo>
                  <a:lnTo>
                    <a:pt x="57832" y="41815"/>
                  </a:lnTo>
                  <a:lnTo>
                    <a:pt x="60197" y="30099"/>
                  </a:lnTo>
                  <a:lnTo>
                    <a:pt x="57832" y="18382"/>
                  </a:lnTo>
                  <a:lnTo>
                    <a:pt x="54001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056794" y="4905573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9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8"/>
                  </a:lnTo>
                  <a:lnTo>
                    <a:pt x="32989" y="45628"/>
                  </a:lnTo>
                  <a:lnTo>
                    <a:pt x="40538" y="40533"/>
                  </a:lnTo>
                  <a:lnTo>
                    <a:pt x="45630" y="32983"/>
                  </a:lnTo>
                  <a:lnTo>
                    <a:pt x="47498" y="23749"/>
                  </a:lnTo>
                  <a:lnTo>
                    <a:pt x="45630" y="14514"/>
                  </a:lnTo>
                  <a:lnTo>
                    <a:pt x="40538" y="6964"/>
                  </a:lnTo>
                  <a:lnTo>
                    <a:pt x="32989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050444" y="4899220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9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9" y="60198"/>
                  </a:lnTo>
                  <a:lnTo>
                    <a:pt x="41817" y="57832"/>
                  </a:lnTo>
                  <a:lnTo>
                    <a:pt x="51388" y="51382"/>
                  </a:lnTo>
                  <a:lnTo>
                    <a:pt x="54009" y="47498"/>
                  </a:lnTo>
                  <a:lnTo>
                    <a:pt x="20510" y="47498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510" y="12700"/>
                  </a:lnTo>
                  <a:lnTo>
                    <a:pt x="54009" y="12700"/>
                  </a:lnTo>
                  <a:lnTo>
                    <a:pt x="51388" y="8815"/>
                  </a:lnTo>
                  <a:lnTo>
                    <a:pt x="41817" y="2365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4009" y="12700"/>
                  </a:moveTo>
                  <a:lnTo>
                    <a:pt x="39700" y="12700"/>
                  </a:lnTo>
                  <a:lnTo>
                    <a:pt x="47510" y="20510"/>
                  </a:lnTo>
                  <a:lnTo>
                    <a:pt x="47510" y="39700"/>
                  </a:lnTo>
                  <a:lnTo>
                    <a:pt x="39700" y="47498"/>
                  </a:lnTo>
                  <a:lnTo>
                    <a:pt x="54009" y="47498"/>
                  </a:lnTo>
                  <a:lnTo>
                    <a:pt x="57843" y="41815"/>
                  </a:lnTo>
                  <a:lnTo>
                    <a:pt x="60210" y="30099"/>
                  </a:lnTo>
                  <a:lnTo>
                    <a:pt x="57843" y="18382"/>
                  </a:lnTo>
                  <a:lnTo>
                    <a:pt x="54009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777545" y="5206170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9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8"/>
                  </a:lnTo>
                  <a:lnTo>
                    <a:pt x="32983" y="45628"/>
                  </a:lnTo>
                  <a:lnTo>
                    <a:pt x="40533" y="40533"/>
                  </a:lnTo>
                  <a:lnTo>
                    <a:pt x="45628" y="32983"/>
                  </a:lnTo>
                  <a:lnTo>
                    <a:pt x="47498" y="23749"/>
                  </a:lnTo>
                  <a:lnTo>
                    <a:pt x="45628" y="14514"/>
                  </a:lnTo>
                  <a:lnTo>
                    <a:pt x="40533" y="6964"/>
                  </a:lnTo>
                  <a:lnTo>
                    <a:pt x="32983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771195" y="5199819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9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9" y="60198"/>
                  </a:lnTo>
                  <a:lnTo>
                    <a:pt x="41815" y="57832"/>
                  </a:lnTo>
                  <a:lnTo>
                    <a:pt x="51382" y="51382"/>
                  </a:lnTo>
                  <a:lnTo>
                    <a:pt x="54001" y="47498"/>
                  </a:lnTo>
                  <a:lnTo>
                    <a:pt x="20497" y="47498"/>
                  </a:lnTo>
                  <a:lnTo>
                    <a:pt x="12700" y="39687"/>
                  </a:lnTo>
                  <a:lnTo>
                    <a:pt x="12700" y="20510"/>
                  </a:lnTo>
                  <a:lnTo>
                    <a:pt x="20497" y="12700"/>
                  </a:lnTo>
                  <a:lnTo>
                    <a:pt x="54001" y="12700"/>
                  </a:lnTo>
                  <a:lnTo>
                    <a:pt x="51382" y="8815"/>
                  </a:lnTo>
                  <a:lnTo>
                    <a:pt x="41815" y="2365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4001" y="12700"/>
                  </a:moveTo>
                  <a:lnTo>
                    <a:pt x="39687" y="12700"/>
                  </a:lnTo>
                  <a:lnTo>
                    <a:pt x="47498" y="20510"/>
                  </a:lnTo>
                  <a:lnTo>
                    <a:pt x="47498" y="39687"/>
                  </a:lnTo>
                  <a:lnTo>
                    <a:pt x="39687" y="47498"/>
                  </a:lnTo>
                  <a:lnTo>
                    <a:pt x="54001" y="47498"/>
                  </a:lnTo>
                  <a:lnTo>
                    <a:pt x="57832" y="41815"/>
                  </a:lnTo>
                  <a:lnTo>
                    <a:pt x="60198" y="30099"/>
                  </a:lnTo>
                  <a:lnTo>
                    <a:pt x="57832" y="18382"/>
                  </a:lnTo>
                  <a:lnTo>
                    <a:pt x="54001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297052" y="5016905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9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8"/>
                  </a:lnTo>
                  <a:lnTo>
                    <a:pt x="32983" y="45628"/>
                  </a:lnTo>
                  <a:lnTo>
                    <a:pt x="40533" y="40533"/>
                  </a:lnTo>
                  <a:lnTo>
                    <a:pt x="45628" y="32983"/>
                  </a:lnTo>
                  <a:lnTo>
                    <a:pt x="47498" y="23749"/>
                  </a:lnTo>
                  <a:lnTo>
                    <a:pt x="45628" y="14514"/>
                  </a:lnTo>
                  <a:lnTo>
                    <a:pt x="40533" y="6964"/>
                  </a:lnTo>
                  <a:lnTo>
                    <a:pt x="32983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290702" y="5010552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9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9" y="60198"/>
                  </a:lnTo>
                  <a:lnTo>
                    <a:pt x="41815" y="57832"/>
                  </a:lnTo>
                  <a:lnTo>
                    <a:pt x="51382" y="51382"/>
                  </a:lnTo>
                  <a:lnTo>
                    <a:pt x="54001" y="47498"/>
                  </a:lnTo>
                  <a:lnTo>
                    <a:pt x="20497" y="47498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497" y="12700"/>
                  </a:lnTo>
                  <a:lnTo>
                    <a:pt x="54001" y="12700"/>
                  </a:lnTo>
                  <a:lnTo>
                    <a:pt x="51382" y="8815"/>
                  </a:lnTo>
                  <a:lnTo>
                    <a:pt x="41815" y="2365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4001" y="12700"/>
                  </a:moveTo>
                  <a:lnTo>
                    <a:pt x="39687" y="12700"/>
                  </a:lnTo>
                  <a:lnTo>
                    <a:pt x="47498" y="20510"/>
                  </a:lnTo>
                  <a:lnTo>
                    <a:pt x="47498" y="39700"/>
                  </a:lnTo>
                  <a:lnTo>
                    <a:pt x="39687" y="47498"/>
                  </a:lnTo>
                  <a:lnTo>
                    <a:pt x="54001" y="47498"/>
                  </a:lnTo>
                  <a:lnTo>
                    <a:pt x="57832" y="41815"/>
                  </a:lnTo>
                  <a:lnTo>
                    <a:pt x="60198" y="30099"/>
                  </a:lnTo>
                  <a:lnTo>
                    <a:pt x="57832" y="18382"/>
                  </a:lnTo>
                  <a:lnTo>
                    <a:pt x="54001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537298" y="5117103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9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8"/>
                  </a:lnTo>
                  <a:lnTo>
                    <a:pt x="32983" y="45628"/>
                  </a:lnTo>
                  <a:lnTo>
                    <a:pt x="40533" y="40533"/>
                  </a:lnTo>
                  <a:lnTo>
                    <a:pt x="45628" y="32983"/>
                  </a:lnTo>
                  <a:lnTo>
                    <a:pt x="47498" y="23749"/>
                  </a:lnTo>
                  <a:lnTo>
                    <a:pt x="45628" y="14514"/>
                  </a:lnTo>
                  <a:lnTo>
                    <a:pt x="40533" y="6964"/>
                  </a:lnTo>
                  <a:lnTo>
                    <a:pt x="32983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530948" y="5110753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9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9" y="60198"/>
                  </a:lnTo>
                  <a:lnTo>
                    <a:pt x="41815" y="57832"/>
                  </a:lnTo>
                  <a:lnTo>
                    <a:pt x="51382" y="51382"/>
                  </a:lnTo>
                  <a:lnTo>
                    <a:pt x="54001" y="47498"/>
                  </a:lnTo>
                  <a:lnTo>
                    <a:pt x="20497" y="47498"/>
                  </a:lnTo>
                  <a:lnTo>
                    <a:pt x="12700" y="39687"/>
                  </a:lnTo>
                  <a:lnTo>
                    <a:pt x="12700" y="20510"/>
                  </a:lnTo>
                  <a:lnTo>
                    <a:pt x="20497" y="12700"/>
                  </a:lnTo>
                  <a:lnTo>
                    <a:pt x="54001" y="12700"/>
                  </a:lnTo>
                  <a:lnTo>
                    <a:pt x="51382" y="8815"/>
                  </a:lnTo>
                  <a:lnTo>
                    <a:pt x="41815" y="2365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4001" y="12700"/>
                  </a:moveTo>
                  <a:lnTo>
                    <a:pt x="39687" y="12700"/>
                  </a:lnTo>
                  <a:lnTo>
                    <a:pt x="47498" y="20510"/>
                  </a:lnTo>
                  <a:lnTo>
                    <a:pt x="47498" y="39687"/>
                  </a:lnTo>
                  <a:lnTo>
                    <a:pt x="39687" y="47498"/>
                  </a:lnTo>
                  <a:lnTo>
                    <a:pt x="54001" y="47498"/>
                  </a:lnTo>
                  <a:lnTo>
                    <a:pt x="57832" y="41815"/>
                  </a:lnTo>
                  <a:lnTo>
                    <a:pt x="60198" y="30099"/>
                  </a:lnTo>
                  <a:lnTo>
                    <a:pt x="57832" y="18382"/>
                  </a:lnTo>
                  <a:lnTo>
                    <a:pt x="54001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017791" y="5462235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9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8"/>
                  </a:lnTo>
                  <a:lnTo>
                    <a:pt x="32983" y="45628"/>
                  </a:lnTo>
                  <a:lnTo>
                    <a:pt x="40533" y="40533"/>
                  </a:lnTo>
                  <a:lnTo>
                    <a:pt x="45628" y="32983"/>
                  </a:lnTo>
                  <a:lnTo>
                    <a:pt x="47498" y="23749"/>
                  </a:lnTo>
                  <a:lnTo>
                    <a:pt x="45628" y="14514"/>
                  </a:lnTo>
                  <a:lnTo>
                    <a:pt x="40533" y="6964"/>
                  </a:lnTo>
                  <a:lnTo>
                    <a:pt x="32983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011441" y="5455884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9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9" y="60198"/>
                  </a:lnTo>
                  <a:lnTo>
                    <a:pt x="41815" y="57832"/>
                  </a:lnTo>
                  <a:lnTo>
                    <a:pt x="51382" y="51382"/>
                  </a:lnTo>
                  <a:lnTo>
                    <a:pt x="54001" y="47498"/>
                  </a:lnTo>
                  <a:lnTo>
                    <a:pt x="20510" y="47498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510" y="12700"/>
                  </a:lnTo>
                  <a:lnTo>
                    <a:pt x="54001" y="12700"/>
                  </a:lnTo>
                  <a:lnTo>
                    <a:pt x="51382" y="8815"/>
                  </a:lnTo>
                  <a:lnTo>
                    <a:pt x="41815" y="2365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4001" y="12700"/>
                  </a:moveTo>
                  <a:lnTo>
                    <a:pt x="39700" y="12700"/>
                  </a:lnTo>
                  <a:lnTo>
                    <a:pt x="47498" y="20510"/>
                  </a:lnTo>
                  <a:lnTo>
                    <a:pt x="47498" y="39700"/>
                  </a:lnTo>
                  <a:lnTo>
                    <a:pt x="39700" y="47498"/>
                  </a:lnTo>
                  <a:lnTo>
                    <a:pt x="54001" y="47498"/>
                  </a:lnTo>
                  <a:lnTo>
                    <a:pt x="57832" y="41815"/>
                  </a:lnTo>
                  <a:lnTo>
                    <a:pt x="60198" y="30099"/>
                  </a:lnTo>
                  <a:lnTo>
                    <a:pt x="57832" y="18382"/>
                  </a:lnTo>
                  <a:lnTo>
                    <a:pt x="54001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258037" y="5606967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9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8"/>
                  </a:lnTo>
                  <a:lnTo>
                    <a:pt x="32989" y="45628"/>
                  </a:lnTo>
                  <a:lnTo>
                    <a:pt x="40538" y="40533"/>
                  </a:lnTo>
                  <a:lnTo>
                    <a:pt x="45630" y="32983"/>
                  </a:lnTo>
                  <a:lnTo>
                    <a:pt x="47498" y="23749"/>
                  </a:lnTo>
                  <a:lnTo>
                    <a:pt x="45630" y="14514"/>
                  </a:lnTo>
                  <a:lnTo>
                    <a:pt x="40538" y="6964"/>
                  </a:lnTo>
                  <a:lnTo>
                    <a:pt x="32989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251687" y="5600617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9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9" y="60198"/>
                  </a:lnTo>
                  <a:lnTo>
                    <a:pt x="41815" y="57832"/>
                  </a:lnTo>
                  <a:lnTo>
                    <a:pt x="51382" y="51382"/>
                  </a:lnTo>
                  <a:lnTo>
                    <a:pt x="54001" y="47498"/>
                  </a:lnTo>
                  <a:lnTo>
                    <a:pt x="20510" y="47498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510" y="12700"/>
                  </a:lnTo>
                  <a:lnTo>
                    <a:pt x="54001" y="12700"/>
                  </a:lnTo>
                  <a:lnTo>
                    <a:pt x="51382" y="8815"/>
                  </a:lnTo>
                  <a:lnTo>
                    <a:pt x="41815" y="2365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4001" y="12700"/>
                  </a:moveTo>
                  <a:lnTo>
                    <a:pt x="39700" y="12700"/>
                  </a:lnTo>
                  <a:lnTo>
                    <a:pt x="47498" y="20510"/>
                  </a:lnTo>
                  <a:lnTo>
                    <a:pt x="47498" y="39700"/>
                  </a:lnTo>
                  <a:lnTo>
                    <a:pt x="39700" y="47498"/>
                  </a:lnTo>
                  <a:lnTo>
                    <a:pt x="54001" y="47498"/>
                  </a:lnTo>
                  <a:lnTo>
                    <a:pt x="57832" y="41815"/>
                  </a:lnTo>
                  <a:lnTo>
                    <a:pt x="60198" y="30099"/>
                  </a:lnTo>
                  <a:lnTo>
                    <a:pt x="57832" y="18382"/>
                  </a:lnTo>
                  <a:lnTo>
                    <a:pt x="54001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498281" y="5929826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5"/>
                  </a:lnTo>
                  <a:lnTo>
                    <a:pt x="1869" y="14519"/>
                  </a:lnTo>
                  <a:lnTo>
                    <a:pt x="0" y="23761"/>
                  </a:lnTo>
                  <a:lnTo>
                    <a:pt x="1869" y="32996"/>
                  </a:lnTo>
                  <a:lnTo>
                    <a:pt x="6964" y="40546"/>
                  </a:lnTo>
                  <a:lnTo>
                    <a:pt x="14514" y="45641"/>
                  </a:lnTo>
                  <a:lnTo>
                    <a:pt x="23749" y="47510"/>
                  </a:lnTo>
                  <a:lnTo>
                    <a:pt x="32989" y="45641"/>
                  </a:lnTo>
                  <a:lnTo>
                    <a:pt x="40538" y="40546"/>
                  </a:lnTo>
                  <a:lnTo>
                    <a:pt x="45630" y="32996"/>
                  </a:lnTo>
                  <a:lnTo>
                    <a:pt x="47498" y="23761"/>
                  </a:lnTo>
                  <a:lnTo>
                    <a:pt x="45630" y="14519"/>
                  </a:lnTo>
                  <a:lnTo>
                    <a:pt x="40538" y="6965"/>
                  </a:lnTo>
                  <a:lnTo>
                    <a:pt x="32989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491931" y="5923476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6"/>
                  </a:lnTo>
                  <a:lnTo>
                    <a:pt x="8815" y="8820"/>
                  </a:lnTo>
                  <a:lnTo>
                    <a:pt x="2365" y="18388"/>
                  </a:lnTo>
                  <a:lnTo>
                    <a:pt x="0" y="30099"/>
                  </a:lnTo>
                  <a:lnTo>
                    <a:pt x="2365" y="41817"/>
                  </a:lnTo>
                  <a:lnTo>
                    <a:pt x="8815" y="51388"/>
                  </a:lnTo>
                  <a:lnTo>
                    <a:pt x="18382" y="57843"/>
                  </a:lnTo>
                  <a:lnTo>
                    <a:pt x="30099" y="60210"/>
                  </a:lnTo>
                  <a:lnTo>
                    <a:pt x="41815" y="57843"/>
                  </a:lnTo>
                  <a:lnTo>
                    <a:pt x="51382" y="51388"/>
                  </a:lnTo>
                  <a:lnTo>
                    <a:pt x="53996" y="47510"/>
                  </a:lnTo>
                  <a:lnTo>
                    <a:pt x="20510" y="47510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510" y="12700"/>
                  </a:lnTo>
                  <a:lnTo>
                    <a:pt x="53998" y="12700"/>
                  </a:lnTo>
                  <a:lnTo>
                    <a:pt x="51382" y="8820"/>
                  </a:lnTo>
                  <a:lnTo>
                    <a:pt x="41815" y="2366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3998" y="12700"/>
                  </a:moveTo>
                  <a:lnTo>
                    <a:pt x="39700" y="12700"/>
                  </a:lnTo>
                  <a:lnTo>
                    <a:pt x="47498" y="20510"/>
                  </a:lnTo>
                  <a:lnTo>
                    <a:pt x="47498" y="39700"/>
                  </a:lnTo>
                  <a:lnTo>
                    <a:pt x="39700" y="47510"/>
                  </a:lnTo>
                  <a:lnTo>
                    <a:pt x="53996" y="47510"/>
                  </a:lnTo>
                  <a:lnTo>
                    <a:pt x="57832" y="41817"/>
                  </a:lnTo>
                  <a:lnTo>
                    <a:pt x="60198" y="30099"/>
                  </a:lnTo>
                  <a:lnTo>
                    <a:pt x="57832" y="18388"/>
                  </a:lnTo>
                  <a:lnTo>
                    <a:pt x="53998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738527" y="6074568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9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8"/>
                  </a:lnTo>
                  <a:lnTo>
                    <a:pt x="32989" y="45628"/>
                  </a:lnTo>
                  <a:lnTo>
                    <a:pt x="40538" y="40533"/>
                  </a:lnTo>
                  <a:lnTo>
                    <a:pt x="45630" y="32983"/>
                  </a:lnTo>
                  <a:lnTo>
                    <a:pt x="47498" y="23749"/>
                  </a:lnTo>
                  <a:lnTo>
                    <a:pt x="45630" y="14514"/>
                  </a:lnTo>
                  <a:lnTo>
                    <a:pt x="40538" y="6964"/>
                  </a:lnTo>
                  <a:lnTo>
                    <a:pt x="32989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732177" y="6068218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9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9" y="60198"/>
                  </a:lnTo>
                  <a:lnTo>
                    <a:pt x="41817" y="57832"/>
                  </a:lnTo>
                  <a:lnTo>
                    <a:pt x="51388" y="51382"/>
                  </a:lnTo>
                  <a:lnTo>
                    <a:pt x="54009" y="47498"/>
                  </a:lnTo>
                  <a:lnTo>
                    <a:pt x="20510" y="47498"/>
                  </a:lnTo>
                  <a:lnTo>
                    <a:pt x="12700" y="39687"/>
                  </a:lnTo>
                  <a:lnTo>
                    <a:pt x="12700" y="20497"/>
                  </a:lnTo>
                  <a:lnTo>
                    <a:pt x="20510" y="12700"/>
                  </a:lnTo>
                  <a:lnTo>
                    <a:pt x="54009" y="12700"/>
                  </a:lnTo>
                  <a:lnTo>
                    <a:pt x="51388" y="8815"/>
                  </a:lnTo>
                  <a:lnTo>
                    <a:pt x="41817" y="2365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4009" y="12700"/>
                  </a:moveTo>
                  <a:lnTo>
                    <a:pt x="39700" y="12700"/>
                  </a:lnTo>
                  <a:lnTo>
                    <a:pt x="47510" y="20497"/>
                  </a:lnTo>
                  <a:lnTo>
                    <a:pt x="47510" y="39687"/>
                  </a:lnTo>
                  <a:lnTo>
                    <a:pt x="39700" y="47498"/>
                  </a:lnTo>
                  <a:lnTo>
                    <a:pt x="54009" y="47498"/>
                  </a:lnTo>
                  <a:lnTo>
                    <a:pt x="57843" y="41815"/>
                  </a:lnTo>
                  <a:lnTo>
                    <a:pt x="60210" y="30099"/>
                  </a:lnTo>
                  <a:lnTo>
                    <a:pt x="57843" y="18382"/>
                  </a:lnTo>
                  <a:lnTo>
                    <a:pt x="54009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978773" y="6063430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9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8"/>
                  </a:lnTo>
                  <a:lnTo>
                    <a:pt x="32989" y="45628"/>
                  </a:lnTo>
                  <a:lnTo>
                    <a:pt x="40538" y="40533"/>
                  </a:lnTo>
                  <a:lnTo>
                    <a:pt x="45630" y="32983"/>
                  </a:lnTo>
                  <a:lnTo>
                    <a:pt x="47498" y="23749"/>
                  </a:lnTo>
                  <a:lnTo>
                    <a:pt x="45630" y="14514"/>
                  </a:lnTo>
                  <a:lnTo>
                    <a:pt x="40538" y="6964"/>
                  </a:lnTo>
                  <a:lnTo>
                    <a:pt x="32989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972437" y="6057080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9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9" y="60198"/>
                  </a:lnTo>
                  <a:lnTo>
                    <a:pt x="41815" y="57832"/>
                  </a:lnTo>
                  <a:lnTo>
                    <a:pt x="51382" y="51382"/>
                  </a:lnTo>
                  <a:lnTo>
                    <a:pt x="54001" y="47498"/>
                  </a:lnTo>
                  <a:lnTo>
                    <a:pt x="20497" y="47498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497" y="12700"/>
                  </a:lnTo>
                  <a:lnTo>
                    <a:pt x="54001" y="12700"/>
                  </a:lnTo>
                  <a:lnTo>
                    <a:pt x="51382" y="8815"/>
                  </a:lnTo>
                  <a:lnTo>
                    <a:pt x="41815" y="2365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4001" y="12700"/>
                  </a:moveTo>
                  <a:lnTo>
                    <a:pt x="39687" y="12700"/>
                  </a:lnTo>
                  <a:lnTo>
                    <a:pt x="47498" y="20510"/>
                  </a:lnTo>
                  <a:lnTo>
                    <a:pt x="47498" y="39700"/>
                  </a:lnTo>
                  <a:lnTo>
                    <a:pt x="39687" y="47498"/>
                  </a:lnTo>
                  <a:lnTo>
                    <a:pt x="54001" y="47498"/>
                  </a:lnTo>
                  <a:lnTo>
                    <a:pt x="57832" y="41815"/>
                  </a:lnTo>
                  <a:lnTo>
                    <a:pt x="60198" y="30099"/>
                  </a:lnTo>
                  <a:lnTo>
                    <a:pt x="57832" y="18382"/>
                  </a:lnTo>
                  <a:lnTo>
                    <a:pt x="54001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3219032" y="6074568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36" y="0"/>
                  </a:moveTo>
                  <a:lnTo>
                    <a:pt x="14508" y="1869"/>
                  </a:lnTo>
                  <a:lnTo>
                    <a:pt x="6962" y="6964"/>
                  </a:lnTo>
                  <a:lnTo>
                    <a:pt x="1869" y="14514"/>
                  </a:lnTo>
                  <a:lnTo>
                    <a:pt x="0" y="23749"/>
                  </a:lnTo>
                  <a:lnTo>
                    <a:pt x="1869" y="32983"/>
                  </a:lnTo>
                  <a:lnTo>
                    <a:pt x="6962" y="40533"/>
                  </a:lnTo>
                  <a:lnTo>
                    <a:pt x="14508" y="45628"/>
                  </a:lnTo>
                  <a:lnTo>
                    <a:pt x="23736" y="47498"/>
                  </a:lnTo>
                  <a:lnTo>
                    <a:pt x="32970" y="45628"/>
                  </a:lnTo>
                  <a:lnTo>
                    <a:pt x="40520" y="40533"/>
                  </a:lnTo>
                  <a:lnTo>
                    <a:pt x="45615" y="32983"/>
                  </a:lnTo>
                  <a:lnTo>
                    <a:pt x="47485" y="23749"/>
                  </a:lnTo>
                  <a:lnTo>
                    <a:pt x="45615" y="14514"/>
                  </a:lnTo>
                  <a:lnTo>
                    <a:pt x="40520" y="6964"/>
                  </a:lnTo>
                  <a:lnTo>
                    <a:pt x="32970" y="1869"/>
                  </a:lnTo>
                  <a:lnTo>
                    <a:pt x="237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3212683" y="6068218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9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9" y="60198"/>
                  </a:lnTo>
                  <a:lnTo>
                    <a:pt x="41815" y="57832"/>
                  </a:lnTo>
                  <a:lnTo>
                    <a:pt x="51382" y="51382"/>
                  </a:lnTo>
                  <a:lnTo>
                    <a:pt x="54001" y="47498"/>
                  </a:lnTo>
                  <a:lnTo>
                    <a:pt x="20497" y="47498"/>
                  </a:lnTo>
                  <a:lnTo>
                    <a:pt x="12700" y="39687"/>
                  </a:lnTo>
                  <a:lnTo>
                    <a:pt x="12700" y="20497"/>
                  </a:lnTo>
                  <a:lnTo>
                    <a:pt x="20497" y="12700"/>
                  </a:lnTo>
                  <a:lnTo>
                    <a:pt x="54001" y="12700"/>
                  </a:lnTo>
                  <a:lnTo>
                    <a:pt x="51382" y="8815"/>
                  </a:lnTo>
                  <a:lnTo>
                    <a:pt x="41815" y="2365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4001" y="12700"/>
                  </a:moveTo>
                  <a:lnTo>
                    <a:pt x="39687" y="12700"/>
                  </a:lnTo>
                  <a:lnTo>
                    <a:pt x="47498" y="20497"/>
                  </a:lnTo>
                  <a:lnTo>
                    <a:pt x="47498" y="39687"/>
                  </a:lnTo>
                  <a:lnTo>
                    <a:pt x="39687" y="47498"/>
                  </a:lnTo>
                  <a:lnTo>
                    <a:pt x="54001" y="47498"/>
                  </a:lnTo>
                  <a:lnTo>
                    <a:pt x="57832" y="41815"/>
                  </a:lnTo>
                  <a:lnTo>
                    <a:pt x="60198" y="30099"/>
                  </a:lnTo>
                  <a:lnTo>
                    <a:pt x="57832" y="18382"/>
                  </a:lnTo>
                  <a:lnTo>
                    <a:pt x="54001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459279" y="5963227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8"/>
                  </a:lnTo>
                  <a:lnTo>
                    <a:pt x="1869" y="32991"/>
                  </a:lnTo>
                  <a:lnTo>
                    <a:pt x="6964" y="40544"/>
                  </a:lnTo>
                  <a:lnTo>
                    <a:pt x="14514" y="45641"/>
                  </a:lnTo>
                  <a:lnTo>
                    <a:pt x="23749" y="47510"/>
                  </a:lnTo>
                  <a:lnTo>
                    <a:pt x="32983" y="45641"/>
                  </a:lnTo>
                  <a:lnTo>
                    <a:pt x="40533" y="40544"/>
                  </a:lnTo>
                  <a:lnTo>
                    <a:pt x="45628" y="32991"/>
                  </a:lnTo>
                  <a:lnTo>
                    <a:pt x="47498" y="23748"/>
                  </a:lnTo>
                  <a:lnTo>
                    <a:pt x="45628" y="14514"/>
                  </a:lnTo>
                  <a:lnTo>
                    <a:pt x="40533" y="6964"/>
                  </a:lnTo>
                  <a:lnTo>
                    <a:pt x="32983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452929" y="5956877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9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9" y="60198"/>
                  </a:lnTo>
                  <a:lnTo>
                    <a:pt x="41815" y="57832"/>
                  </a:lnTo>
                  <a:lnTo>
                    <a:pt x="51382" y="51382"/>
                  </a:lnTo>
                  <a:lnTo>
                    <a:pt x="54001" y="47498"/>
                  </a:lnTo>
                  <a:lnTo>
                    <a:pt x="20497" y="47498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497" y="12700"/>
                  </a:lnTo>
                  <a:lnTo>
                    <a:pt x="54001" y="12700"/>
                  </a:lnTo>
                  <a:lnTo>
                    <a:pt x="51382" y="8815"/>
                  </a:lnTo>
                  <a:lnTo>
                    <a:pt x="41815" y="2365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4001" y="12700"/>
                  </a:moveTo>
                  <a:lnTo>
                    <a:pt x="39687" y="12700"/>
                  </a:lnTo>
                  <a:lnTo>
                    <a:pt x="47498" y="20510"/>
                  </a:lnTo>
                  <a:lnTo>
                    <a:pt x="47498" y="39700"/>
                  </a:lnTo>
                  <a:lnTo>
                    <a:pt x="39687" y="47498"/>
                  </a:lnTo>
                  <a:lnTo>
                    <a:pt x="54001" y="47498"/>
                  </a:lnTo>
                  <a:lnTo>
                    <a:pt x="57832" y="41815"/>
                  </a:lnTo>
                  <a:lnTo>
                    <a:pt x="60198" y="30099"/>
                  </a:lnTo>
                  <a:lnTo>
                    <a:pt x="57832" y="18382"/>
                  </a:lnTo>
                  <a:lnTo>
                    <a:pt x="54001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699524" y="5929826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5"/>
                  </a:lnTo>
                  <a:lnTo>
                    <a:pt x="1869" y="14519"/>
                  </a:lnTo>
                  <a:lnTo>
                    <a:pt x="0" y="23761"/>
                  </a:lnTo>
                  <a:lnTo>
                    <a:pt x="1869" y="32996"/>
                  </a:lnTo>
                  <a:lnTo>
                    <a:pt x="6964" y="40546"/>
                  </a:lnTo>
                  <a:lnTo>
                    <a:pt x="14514" y="45641"/>
                  </a:lnTo>
                  <a:lnTo>
                    <a:pt x="23749" y="47510"/>
                  </a:lnTo>
                  <a:lnTo>
                    <a:pt x="32983" y="45641"/>
                  </a:lnTo>
                  <a:lnTo>
                    <a:pt x="40533" y="40546"/>
                  </a:lnTo>
                  <a:lnTo>
                    <a:pt x="45628" y="32996"/>
                  </a:lnTo>
                  <a:lnTo>
                    <a:pt x="47498" y="23761"/>
                  </a:lnTo>
                  <a:lnTo>
                    <a:pt x="45628" y="14519"/>
                  </a:lnTo>
                  <a:lnTo>
                    <a:pt x="40533" y="6965"/>
                  </a:lnTo>
                  <a:lnTo>
                    <a:pt x="32983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693174" y="5923476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6"/>
                  </a:lnTo>
                  <a:lnTo>
                    <a:pt x="8815" y="8820"/>
                  </a:lnTo>
                  <a:lnTo>
                    <a:pt x="2365" y="18388"/>
                  </a:lnTo>
                  <a:lnTo>
                    <a:pt x="0" y="30099"/>
                  </a:lnTo>
                  <a:lnTo>
                    <a:pt x="2365" y="41817"/>
                  </a:lnTo>
                  <a:lnTo>
                    <a:pt x="8815" y="51388"/>
                  </a:lnTo>
                  <a:lnTo>
                    <a:pt x="18382" y="57843"/>
                  </a:lnTo>
                  <a:lnTo>
                    <a:pt x="30099" y="60210"/>
                  </a:lnTo>
                  <a:lnTo>
                    <a:pt x="41815" y="57843"/>
                  </a:lnTo>
                  <a:lnTo>
                    <a:pt x="51382" y="51388"/>
                  </a:lnTo>
                  <a:lnTo>
                    <a:pt x="53996" y="47510"/>
                  </a:lnTo>
                  <a:lnTo>
                    <a:pt x="20510" y="47510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510" y="12700"/>
                  </a:lnTo>
                  <a:lnTo>
                    <a:pt x="53998" y="12700"/>
                  </a:lnTo>
                  <a:lnTo>
                    <a:pt x="51382" y="8820"/>
                  </a:lnTo>
                  <a:lnTo>
                    <a:pt x="41815" y="2366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3998" y="12700"/>
                  </a:moveTo>
                  <a:lnTo>
                    <a:pt x="39687" y="12700"/>
                  </a:lnTo>
                  <a:lnTo>
                    <a:pt x="47498" y="20510"/>
                  </a:lnTo>
                  <a:lnTo>
                    <a:pt x="47498" y="39700"/>
                  </a:lnTo>
                  <a:lnTo>
                    <a:pt x="39687" y="47510"/>
                  </a:lnTo>
                  <a:lnTo>
                    <a:pt x="53996" y="47510"/>
                  </a:lnTo>
                  <a:lnTo>
                    <a:pt x="57832" y="41817"/>
                  </a:lnTo>
                  <a:lnTo>
                    <a:pt x="60198" y="30099"/>
                  </a:lnTo>
                  <a:lnTo>
                    <a:pt x="57832" y="18388"/>
                  </a:lnTo>
                  <a:lnTo>
                    <a:pt x="53998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4180015" y="6152494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8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7"/>
                  </a:lnTo>
                  <a:lnTo>
                    <a:pt x="32983" y="45628"/>
                  </a:lnTo>
                  <a:lnTo>
                    <a:pt x="40533" y="40533"/>
                  </a:lnTo>
                  <a:lnTo>
                    <a:pt x="45628" y="32983"/>
                  </a:lnTo>
                  <a:lnTo>
                    <a:pt x="47498" y="23748"/>
                  </a:lnTo>
                  <a:lnTo>
                    <a:pt x="45628" y="14514"/>
                  </a:lnTo>
                  <a:lnTo>
                    <a:pt x="40533" y="6964"/>
                  </a:lnTo>
                  <a:lnTo>
                    <a:pt x="32983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4173665" y="6146145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5"/>
                  </a:lnTo>
                  <a:lnTo>
                    <a:pt x="8815" y="8815"/>
                  </a:lnTo>
                  <a:lnTo>
                    <a:pt x="2365" y="18382"/>
                  </a:lnTo>
                  <a:lnTo>
                    <a:pt x="0" y="30098"/>
                  </a:lnTo>
                  <a:lnTo>
                    <a:pt x="2365" y="41815"/>
                  </a:lnTo>
                  <a:lnTo>
                    <a:pt x="8815" y="51382"/>
                  </a:lnTo>
                  <a:lnTo>
                    <a:pt x="18382" y="57832"/>
                  </a:lnTo>
                  <a:lnTo>
                    <a:pt x="30099" y="60197"/>
                  </a:lnTo>
                  <a:lnTo>
                    <a:pt x="41815" y="57832"/>
                  </a:lnTo>
                  <a:lnTo>
                    <a:pt x="51382" y="51382"/>
                  </a:lnTo>
                  <a:lnTo>
                    <a:pt x="54001" y="47497"/>
                  </a:lnTo>
                  <a:lnTo>
                    <a:pt x="20510" y="47497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510" y="12699"/>
                  </a:lnTo>
                  <a:lnTo>
                    <a:pt x="54001" y="12699"/>
                  </a:lnTo>
                  <a:lnTo>
                    <a:pt x="51382" y="8815"/>
                  </a:lnTo>
                  <a:lnTo>
                    <a:pt x="41815" y="2365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4001" y="12699"/>
                  </a:moveTo>
                  <a:lnTo>
                    <a:pt x="39700" y="12699"/>
                  </a:lnTo>
                  <a:lnTo>
                    <a:pt x="47498" y="20510"/>
                  </a:lnTo>
                  <a:lnTo>
                    <a:pt x="47498" y="39700"/>
                  </a:lnTo>
                  <a:lnTo>
                    <a:pt x="39700" y="47497"/>
                  </a:lnTo>
                  <a:lnTo>
                    <a:pt x="54001" y="47497"/>
                  </a:lnTo>
                  <a:lnTo>
                    <a:pt x="57832" y="41815"/>
                  </a:lnTo>
                  <a:lnTo>
                    <a:pt x="60198" y="30098"/>
                  </a:lnTo>
                  <a:lnTo>
                    <a:pt x="57832" y="18382"/>
                  </a:lnTo>
                  <a:lnTo>
                    <a:pt x="54001" y="12699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939769" y="6052291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5"/>
                  </a:lnTo>
                  <a:lnTo>
                    <a:pt x="1869" y="14519"/>
                  </a:lnTo>
                  <a:lnTo>
                    <a:pt x="0" y="23761"/>
                  </a:lnTo>
                  <a:lnTo>
                    <a:pt x="1869" y="32996"/>
                  </a:lnTo>
                  <a:lnTo>
                    <a:pt x="6964" y="40546"/>
                  </a:lnTo>
                  <a:lnTo>
                    <a:pt x="14514" y="45641"/>
                  </a:lnTo>
                  <a:lnTo>
                    <a:pt x="23749" y="47510"/>
                  </a:lnTo>
                  <a:lnTo>
                    <a:pt x="32983" y="45641"/>
                  </a:lnTo>
                  <a:lnTo>
                    <a:pt x="40533" y="40546"/>
                  </a:lnTo>
                  <a:lnTo>
                    <a:pt x="45628" y="32996"/>
                  </a:lnTo>
                  <a:lnTo>
                    <a:pt x="47498" y="23761"/>
                  </a:lnTo>
                  <a:lnTo>
                    <a:pt x="45628" y="14519"/>
                  </a:lnTo>
                  <a:lnTo>
                    <a:pt x="40533" y="6965"/>
                  </a:lnTo>
                  <a:lnTo>
                    <a:pt x="32983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933419" y="6045942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7"/>
                  </a:lnTo>
                  <a:lnTo>
                    <a:pt x="8815" y="8821"/>
                  </a:lnTo>
                  <a:lnTo>
                    <a:pt x="2365" y="18393"/>
                  </a:lnTo>
                  <a:lnTo>
                    <a:pt x="0" y="30111"/>
                  </a:lnTo>
                  <a:lnTo>
                    <a:pt x="2365" y="41822"/>
                  </a:lnTo>
                  <a:lnTo>
                    <a:pt x="8815" y="51390"/>
                  </a:lnTo>
                  <a:lnTo>
                    <a:pt x="18382" y="57843"/>
                  </a:lnTo>
                  <a:lnTo>
                    <a:pt x="30099" y="60210"/>
                  </a:lnTo>
                  <a:lnTo>
                    <a:pt x="41815" y="57843"/>
                  </a:lnTo>
                  <a:lnTo>
                    <a:pt x="51382" y="51390"/>
                  </a:lnTo>
                  <a:lnTo>
                    <a:pt x="53998" y="47510"/>
                  </a:lnTo>
                  <a:lnTo>
                    <a:pt x="20510" y="47510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510" y="12699"/>
                  </a:lnTo>
                  <a:lnTo>
                    <a:pt x="53996" y="12699"/>
                  </a:lnTo>
                  <a:lnTo>
                    <a:pt x="51382" y="8821"/>
                  </a:lnTo>
                  <a:lnTo>
                    <a:pt x="41815" y="2367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3996" y="12699"/>
                  </a:moveTo>
                  <a:lnTo>
                    <a:pt x="39700" y="12699"/>
                  </a:lnTo>
                  <a:lnTo>
                    <a:pt x="47498" y="20510"/>
                  </a:lnTo>
                  <a:lnTo>
                    <a:pt x="47498" y="39700"/>
                  </a:lnTo>
                  <a:lnTo>
                    <a:pt x="39700" y="47510"/>
                  </a:lnTo>
                  <a:lnTo>
                    <a:pt x="53998" y="47510"/>
                  </a:lnTo>
                  <a:lnTo>
                    <a:pt x="57832" y="41822"/>
                  </a:lnTo>
                  <a:lnTo>
                    <a:pt x="60198" y="30111"/>
                  </a:lnTo>
                  <a:lnTo>
                    <a:pt x="57832" y="18393"/>
                  </a:lnTo>
                  <a:lnTo>
                    <a:pt x="53996" y="12699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420262" y="6052291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5"/>
                  </a:lnTo>
                  <a:lnTo>
                    <a:pt x="1869" y="14519"/>
                  </a:lnTo>
                  <a:lnTo>
                    <a:pt x="0" y="23761"/>
                  </a:lnTo>
                  <a:lnTo>
                    <a:pt x="1869" y="32996"/>
                  </a:lnTo>
                  <a:lnTo>
                    <a:pt x="6964" y="40546"/>
                  </a:lnTo>
                  <a:lnTo>
                    <a:pt x="14514" y="45641"/>
                  </a:lnTo>
                  <a:lnTo>
                    <a:pt x="23749" y="47510"/>
                  </a:lnTo>
                  <a:lnTo>
                    <a:pt x="32983" y="45641"/>
                  </a:lnTo>
                  <a:lnTo>
                    <a:pt x="40533" y="40546"/>
                  </a:lnTo>
                  <a:lnTo>
                    <a:pt x="45628" y="32996"/>
                  </a:lnTo>
                  <a:lnTo>
                    <a:pt x="47498" y="23761"/>
                  </a:lnTo>
                  <a:lnTo>
                    <a:pt x="45628" y="14519"/>
                  </a:lnTo>
                  <a:lnTo>
                    <a:pt x="40533" y="6965"/>
                  </a:lnTo>
                  <a:lnTo>
                    <a:pt x="32983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413912" y="6045942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7"/>
                  </a:lnTo>
                  <a:lnTo>
                    <a:pt x="8815" y="8821"/>
                  </a:lnTo>
                  <a:lnTo>
                    <a:pt x="2365" y="18393"/>
                  </a:lnTo>
                  <a:lnTo>
                    <a:pt x="0" y="30111"/>
                  </a:lnTo>
                  <a:lnTo>
                    <a:pt x="2365" y="41822"/>
                  </a:lnTo>
                  <a:lnTo>
                    <a:pt x="8815" y="51390"/>
                  </a:lnTo>
                  <a:lnTo>
                    <a:pt x="18382" y="57843"/>
                  </a:lnTo>
                  <a:lnTo>
                    <a:pt x="30099" y="60210"/>
                  </a:lnTo>
                  <a:lnTo>
                    <a:pt x="41815" y="57843"/>
                  </a:lnTo>
                  <a:lnTo>
                    <a:pt x="51382" y="51390"/>
                  </a:lnTo>
                  <a:lnTo>
                    <a:pt x="53998" y="47510"/>
                  </a:lnTo>
                  <a:lnTo>
                    <a:pt x="20510" y="47510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510" y="12699"/>
                  </a:lnTo>
                  <a:lnTo>
                    <a:pt x="53996" y="12699"/>
                  </a:lnTo>
                  <a:lnTo>
                    <a:pt x="51382" y="8821"/>
                  </a:lnTo>
                  <a:lnTo>
                    <a:pt x="41815" y="2367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3996" y="12699"/>
                  </a:moveTo>
                  <a:lnTo>
                    <a:pt x="39700" y="12699"/>
                  </a:lnTo>
                  <a:lnTo>
                    <a:pt x="47498" y="20510"/>
                  </a:lnTo>
                  <a:lnTo>
                    <a:pt x="47498" y="39700"/>
                  </a:lnTo>
                  <a:lnTo>
                    <a:pt x="39700" y="47510"/>
                  </a:lnTo>
                  <a:lnTo>
                    <a:pt x="53998" y="47510"/>
                  </a:lnTo>
                  <a:lnTo>
                    <a:pt x="57832" y="41822"/>
                  </a:lnTo>
                  <a:lnTo>
                    <a:pt x="60198" y="30111"/>
                  </a:lnTo>
                  <a:lnTo>
                    <a:pt x="57832" y="18393"/>
                  </a:lnTo>
                  <a:lnTo>
                    <a:pt x="53996" y="12699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660508" y="6107969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9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8"/>
                  </a:lnTo>
                  <a:lnTo>
                    <a:pt x="32983" y="45628"/>
                  </a:lnTo>
                  <a:lnTo>
                    <a:pt x="40533" y="40533"/>
                  </a:lnTo>
                  <a:lnTo>
                    <a:pt x="45628" y="32983"/>
                  </a:lnTo>
                  <a:lnTo>
                    <a:pt x="47498" y="23749"/>
                  </a:lnTo>
                  <a:lnTo>
                    <a:pt x="45628" y="14514"/>
                  </a:lnTo>
                  <a:lnTo>
                    <a:pt x="40533" y="6964"/>
                  </a:lnTo>
                  <a:lnTo>
                    <a:pt x="32983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654157" y="6101619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111" y="0"/>
                  </a:moveTo>
                  <a:lnTo>
                    <a:pt x="18393" y="2365"/>
                  </a:lnTo>
                  <a:lnTo>
                    <a:pt x="8821" y="8815"/>
                  </a:lnTo>
                  <a:lnTo>
                    <a:pt x="2367" y="18382"/>
                  </a:lnTo>
                  <a:lnTo>
                    <a:pt x="0" y="30099"/>
                  </a:lnTo>
                  <a:lnTo>
                    <a:pt x="2367" y="41815"/>
                  </a:lnTo>
                  <a:lnTo>
                    <a:pt x="8821" y="51382"/>
                  </a:lnTo>
                  <a:lnTo>
                    <a:pt x="18393" y="57832"/>
                  </a:lnTo>
                  <a:lnTo>
                    <a:pt x="30111" y="60198"/>
                  </a:lnTo>
                  <a:lnTo>
                    <a:pt x="41828" y="57832"/>
                  </a:lnTo>
                  <a:lnTo>
                    <a:pt x="51395" y="51382"/>
                  </a:lnTo>
                  <a:lnTo>
                    <a:pt x="54014" y="47498"/>
                  </a:lnTo>
                  <a:lnTo>
                    <a:pt x="20510" y="47498"/>
                  </a:lnTo>
                  <a:lnTo>
                    <a:pt x="12699" y="39687"/>
                  </a:lnTo>
                  <a:lnTo>
                    <a:pt x="12699" y="20497"/>
                  </a:lnTo>
                  <a:lnTo>
                    <a:pt x="20510" y="12700"/>
                  </a:lnTo>
                  <a:lnTo>
                    <a:pt x="54014" y="12700"/>
                  </a:lnTo>
                  <a:lnTo>
                    <a:pt x="51395" y="8815"/>
                  </a:lnTo>
                  <a:lnTo>
                    <a:pt x="41828" y="2365"/>
                  </a:lnTo>
                  <a:lnTo>
                    <a:pt x="30111" y="0"/>
                  </a:lnTo>
                  <a:close/>
                </a:path>
                <a:path w="60325" h="60325">
                  <a:moveTo>
                    <a:pt x="54014" y="12700"/>
                  </a:moveTo>
                  <a:lnTo>
                    <a:pt x="39700" y="12700"/>
                  </a:lnTo>
                  <a:lnTo>
                    <a:pt x="47510" y="20497"/>
                  </a:lnTo>
                  <a:lnTo>
                    <a:pt x="47510" y="39687"/>
                  </a:lnTo>
                  <a:lnTo>
                    <a:pt x="39700" y="47498"/>
                  </a:lnTo>
                  <a:lnTo>
                    <a:pt x="54014" y="47498"/>
                  </a:lnTo>
                  <a:lnTo>
                    <a:pt x="57845" y="41815"/>
                  </a:lnTo>
                  <a:lnTo>
                    <a:pt x="60210" y="30099"/>
                  </a:lnTo>
                  <a:lnTo>
                    <a:pt x="57845" y="18382"/>
                  </a:lnTo>
                  <a:lnTo>
                    <a:pt x="54014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4900766" y="6141370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49" y="0"/>
                  </a:moveTo>
                  <a:lnTo>
                    <a:pt x="14514" y="1869"/>
                  </a:lnTo>
                  <a:lnTo>
                    <a:pt x="6964" y="6964"/>
                  </a:lnTo>
                  <a:lnTo>
                    <a:pt x="1869" y="14514"/>
                  </a:lnTo>
                  <a:lnTo>
                    <a:pt x="0" y="23748"/>
                  </a:lnTo>
                  <a:lnTo>
                    <a:pt x="1869" y="32983"/>
                  </a:lnTo>
                  <a:lnTo>
                    <a:pt x="6964" y="40533"/>
                  </a:lnTo>
                  <a:lnTo>
                    <a:pt x="14514" y="45628"/>
                  </a:lnTo>
                  <a:lnTo>
                    <a:pt x="23749" y="47497"/>
                  </a:lnTo>
                  <a:lnTo>
                    <a:pt x="32983" y="45628"/>
                  </a:lnTo>
                  <a:lnTo>
                    <a:pt x="40533" y="40533"/>
                  </a:lnTo>
                  <a:lnTo>
                    <a:pt x="45628" y="32983"/>
                  </a:lnTo>
                  <a:lnTo>
                    <a:pt x="47498" y="23748"/>
                  </a:lnTo>
                  <a:lnTo>
                    <a:pt x="45628" y="14514"/>
                  </a:lnTo>
                  <a:lnTo>
                    <a:pt x="40533" y="6964"/>
                  </a:lnTo>
                  <a:lnTo>
                    <a:pt x="32983" y="1869"/>
                  </a:lnTo>
                  <a:lnTo>
                    <a:pt x="237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4894416" y="6135007"/>
              <a:ext cx="60325" cy="60325"/>
            </a:xfrm>
            <a:custGeom>
              <a:avLst/>
              <a:gdLst/>
              <a:ahLst/>
              <a:cxnLst/>
              <a:rect l="l" t="t" r="r" b="b"/>
              <a:pathLst>
                <a:path w="60325" h="60325">
                  <a:moveTo>
                    <a:pt x="30099" y="0"/>
                  </a:moveTo>
                  <a:lnTo>
                    <a:pt x="18382" y="2367"/>
                  </a:lnTo>
                  <a:lnTo>
                    <a:pt x="8815" y="8821"/>
                  </a:lnTo>
                  <a:lnTo>
                    <a:pt x="2365" y="18393"/>
                  </a:lnTo>
                  <a:lnTo>
                    <a:pt x="0" y="30111"/>
                  </a:lnTo>
                  <a:lnTo>
                    <a:pt x="2365" y="41828"/>
                  </a:lnTo>
                  <a:lnTo>
                    <a:pt x="8815" y="51395"/>
                  </a:lnTo>
                  <a:lnTo>
                    <a:pt x="18382" y="57845"/>
                  </a:lnTo>
                  <a:lnTo>
                    <a:pt x="30099" y="60210"/>
                  </a:lnTo>
                  <a:lnTo>
                    <a:pt x="41815" y="57845"/>
                  </a:lnTo>
                  <a:lnTo>
                    <a:pt x="51382" y="51395"/>
                  </a:lnTo>
                  <a:lnTo>
                    <a:pt x="54001" y="47510"/>
                  </a:lnTo>
                  <a:lnTo>
                    <a:pt x="20497" y="47510"/>
                  </a:lnTo>
                  <a:lnTo>
                    <a:pt x="12700" y="39700"/>
                  </a:lnTo>
                  <a:lnTo>
                    <a:pt x="12700" y="20510"/>
                  </a:lnTo>
                  <a:lnTo>
                    <a:pt x="20497" y="12700"/>
                  </a:lnTo>
                  <a:lnTo>
                    <a:pt x="53996" y="12700"/>
                  </a:lnTo>
                  <a:lnTo>
                    <a:pt x="51382" y="8821"/>
                  </a:lnTo>
                  <a:lnTo>
                    <a:pt x="41815" y="2367"/>
                  </a:lnTo>
                  <a:lnTo>
                    <a:pt x="30099" y="0"/>
                  </a:lnTo>
                  <a:close/>
                </a:path>
                <a:path w="60325" h="60325">
                  <a:moveTo>
                    <a:pt x="53996" y="12700"/>
                  </a:moveTo>
                  <a:lnTo>
                    <a:pt x="39687" y="12700"/>
                  </a:lnTo>
                  <a:lnTo>
                    <a:pt x="47498" y="20510"/>
                  </a:lnTo>
                  <a:lnTo>
                    <a:pt x="47498" y="39700"/>
                  </a:lnTo>
                  <a:lnTo>
                    <a:pt x="39687" y="47510"/>
                  </a:lnTo>
                  <a:lnTo>
                    <a:pt x="54001" y="47510"/>
                  </a:lnTo>
                  <a:lnTo>
                    <a:pt x="57832" y="41828"/>
                  </a:lnTo>
                  <a:lnTo>
                    <a:pt x="60198" y="30111"/>
                  </a:lnTo>
                  <a:lnTo>
                    <a:pt x="57832" y="18393"/>
                  </a:lnTo>
                  <a:lnTo>
                    <a:pt x="53996" y="1270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/>
          <p:nvPr/>
        </p:nvSpPr>
        <p:spPr>
          <a:xfrm>
            <a:off x="4842841" y="6522522"/>
            <a:ext cx="432434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3685" algn="l"/>
              </a:tabLst>
            </a:pPr>
            <a:r>
              <a:rPr sz="500" spc="-20" dirty="0">
                <a:latin typeface="TT Supermolot Regular"/>
                <a:cs typeface="TT Supermolot Regular"/>
              </a:rPr>
              <a:t>2018</a:t>
            </a:r>
            <a:r>
              <a:rPr sz="500" dirty="0">
                <a:latin typeface="TT Supermolot Regular"/>
                <a:cs typeface="TT Supermolot Regular"/>
              </a:rPr>
              <a:t>	</a:t>
            </a:r>
            <a:r>
              <a:rPr sz="600" spc="-25" dirty="0">
                <a:latin typeface="TT Supermolot Bold"/>
                <a:cs typeface="TT Supermolot Bold"/>
              </a:rPr>
              <a:t>ROK</a:t>
            </a:r>
            <a:endParaRPr sz="600">
              <a:latin typeface="TT Supermolot Bold"/>
              <a:cs typeface="TT Supermolot Bold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64922" y="4339423"/>
            <a:ext cx="21844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TT Supermolot Bold"/>
                <a:cs typeface="TT Supermolot Bold"/>
              </a:rPr>
              <a:t>0,329</a:t>
            </a:r>
            <a:endParaRPr sz="600">
              <a:latin typeface="TT Supermolot Bold"/>
              <a:cs typeface="TT Supermolot Bold"/>
            </a:endParaRPr>
          </a:p>
        </p:txBody>
      </p:sp>
      <p:grpSp>
        <p:nvGrpSpPr>
          <p:cNvPr id="93" name="object 93"/>
          <p:cNvGrpSpPr/>
          <p:nvPr/>
        </p:nvGrpSpPr>
        <p:grpSpPr>
          <a:xfrm>
            <a:off x="592316" y="4456746"/>
            <a:ext cx="280035" cy="157480"/>
            <a:chOff x="592316" y="4456746"/>
            <a:chExt cx="280035" cy="157480"/>
          </a:xfrm>
        </p:grpSpPr>
        <p:sp>
          <p:nvSpPr>
            <p:cNvPr id="94" name="object 94"/>
            <p:cNvSpPr/>
            <p:nvPr/>
          </p:nvSpPr>
          <p:spPr>
            <a:xfrm>
              <a:off x="600052" y="4458651"/>
              <a:ext cx="270510" cy="147955"/>
            </a:xfrm>
            <a:custGeom>
              <a:avLst/>
              <a:gdLst/>
              <a:ahLst/>
              <a:cxnLst/>
              <a:rect l="l" t="t" r="r" b="b"/>
              <a:pathLst>
                <a:path w="270509" h="147954">
                  <a:moveTo>
                    <a:pt x="270344" y="0"/>
                  </a:moveTo>
                  <a:lnTo>
                    <a:pt x="84912" y="0"/>
                  </a:lnTo>
                  <a:lnTo>
                    <a:pt x="0" y="147802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592316" y="4598728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861" y="0"/>
                  </a:moveTo>
                  <a:lnTo>
                    <a:pt x="3733" y="1117"/>
                  </a:lnTo>
                  <a:lnTo>
                    <a:pt x="1866" y="4356"/>
                  </a:lnTo>
                  <a:lnTo>
                    <a:pt x="0" y="7594"/>
                  </a:lnTo>
                  <a:lnTo>
                    <a:pt x="1117" y="11734"/>
                  </a:lnTo>
                  <a:lnTo>
                    <a:pt x="7607" y="15455"/>
                  </a:lnTo>
                  <a:lnTo>
                    <a:pt x="11734" y="14338"/>
                  </a:lnTo>
                  <a:lnTo>
                    <a:pt x="15468" y="7861"/>
                  </a:lnTo>
                  <a:lnTo>
                    <a:pt x="14350" y="3721"/>
                  </a:lnTo>
                  <a:lnTo>
                    <a:pt x="78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6" name="object 96"/>
          <p:cNvSpPr txBox="1"/>
          <p:nvPr/>
        </p:nvSpPr>
        <p:spPr>
          <a:xfrm>
            <a:off x="1871485" y="4962889"/>
            <a:ext cx="21336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TT Supermolot Bold"/>
                <a:cs typeface="TT Supermolot Bold"/>
              </a:rPr>
              <a:t>0,273</a:t>
            </a:r>
            <a:endParaRPr sz="600">
              <a:latin typeface="TT Supermolot Bold"/>
              <a:cs typeface="TT Supermolot Bold"/>
            </a:endParaRPr>
          </a:p>
        </p:txBody>
      </p:sp>
      <p:grpSp>
        <p:nvGrpSpPr>
          <p:cNvPr id="97" name="object 97"/>
          <p:cNvGrpSpPr/>
          <p:nvPr/>
        </p:nvGrpSpPr>
        <p:grpSpPr>
          <a:xfrm>
            <a:off x="1793558" y="5080209"/>
            <a:ext cx="280035" cy="157480"/>
            <a:chOff x="1793558" y="5080209"/>
            <a:chExt cx="280035" cy="157480"/>
          </a:xfrm>
        </p:grpSpPr>
        <p:sp>
          <p:nvSpPr>
            <p:cNvPr id="98" name="object 98"/>
            <p:cNvSpPr/>
            <p:nvPr/>
          </p:nvSpPr>
          <p:spPr>
            <a:xfrm>
              <a:off x="1801294" y="5082114"/>
              <a:ext cx="270510" cy="147955"/>
            </a:xfrm>
            <a:custGeom>
              <a:avLst/>
              <a:gdLst/>
              <a:ahLst/>
              <a:cxnLst/>
              <a:rect l="l" t="t" r="r" b="b"/>
              <a:pathLst>
                <a:path w="270510" h="147954">
                  <a:moveTo>
                    <a:pt x="270344" y="0"/>
                  </a:moveTo>
                  <a:lnTo>
                    <a:pt x="84912" y="0"/>
                  </a:lnTo>
                  <a:lnTo>
                    <a:pt x="0" y="147802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793558" y="5222191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861" y="0"/>
                  </a:moveTo>
                  <a:lnTo>
                    <a:pt x="3721" y="1117"/>
                  </a:lnTo>
                  <a:lnTo>
                    <a:pt x="1866" y="4356"/>
                  </a:lnTo>
                  <a:lnTo>
                    <a:pt x="0" y="7594"/>
                  </a:lnTo>
                  <a:lnTo>
                    <a:pt x="1117" y="11734"/>
                  </a:lnTo>
                  <a:lnTo>
                    <a:pt x="7607" y="15455"/>
                  </a:lnTo>
                  <a:lnTo>
                    <a:pt x="11734" y="14338"/>
                  </a:lnTo>
                  <a:lnTo>
                    <a:pt x="15455" y="7861"/>
                  </a:lnTo>
                  <a:lnTo>
                    <a:pt x="14338" y="3721"/>
                  </a:lnTo>
                  <a:lnTo>
                    <a:pt x="78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0" name="object 100"/>
          <p:cNvSpPr txBox="1"/>
          <p:nvPr/>
        </p:nvSpPr>
        <p:spPr>
          <a:xfrm>
            <a:off x="3081491" y="5820149"/>
            <a:ext cx="20447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TT Supermolot Bold"/>
                <a:cs typeface="TT Supermolot Bold"/>
              </a:rPr>
              <a:t>0,196</a:t>
            </a:r>
            <a:endParaRPr sz="600">
              <a:latin typeface="TT Supermolot Bold"/>
              <a:cs typeface="TT Supermolot Bold"/>
            </a:endParaRPr>
          </a:p>
        </p:txBody>
      </p:sp>
      <p:grpSp>
        <p:nvGrpSpPr>
          <p:cNvPr id="101" name="object 101"/>
          <p:cNvGrpSpPr/>
          <p:nvPr/>
        </p:nvGrpSpPr>
        <p:grpSpPr>
          <a:xfrm>
            <a:off x="2994800" y="5926334"/>
            <a:ext cx="1240790" cy="168910"/>
            <a:chOff x="2994800" y="5926334"/>
            <a:chExt cx="1240790" cy="168910"/>
          </a:xfrm>
        </p:grpSpPr>
        <p:sp>
          <p:nvSpPr>
            <p:cNvPr id="102" name="object 102"/>
            <p:cNvSpPr/>
            <p:nvPr/>
          </p:nvSpPr>
          <p:spPr>
            <a:xfrm>
              <a:off x="3002536" y="5939376"/>
              <a:ext cx="270510" cy="147955"/>
            </a:xfrm>
            <a:custGeom>
              <a:avLst/>
              <a:gdLst/>
              <a:ahLst/>
              <a:cxnLst/>
              <a:rect l="l" t="t" r="r" b="b"/>
              <a:pathLst>
                <a:path w="270510" h="147954">
                  <a:moveTo>
                    <a:pt x="270332" y="0"/>
                  </a:moveTo>
                  <a:lnTo>
                    <a:pt x="84912" y="0"/>
                  </a:lnTo>
                  <a:lnTo>
                    <a:pt x="0" y="147802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994800" y="6079445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861" y="0"/>
                  </a:moveTo>
                  <a:lnTo>
                    <a:pt x="3721" y="1130"/>
                  </a:lnTo>
                  <a:lnTo>
                    <a:pt x="1866" y="4368"/>
                  </a:lnTo>
                  <a:lnTo>
                    <a:pt x="0" y="7607"/>
                  </a:lnTo>
                  <a:lnTo>
                    <a:pt x="1117" y="11747"/>
                  </a:lnTo>
                  <a:lnTo>
                    <a:pt x="7594" y="15468"/>
                  </a:lnTo>
                  <a:lnTo>
                    <a:pt x="11734" y="14350"/>
                  </a:lnTo>
                  <a:lnTo>
                    <a:pt x="15455" y="7861"/>
                  </a:lnTo>
                  <a:lnTo>
                    <a:pt x="14338" y="3733"/>
                  </a:lnTo>
                  <a:lnTo>
                    <a:pt x="78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3963227" y="5928239"/>
              <a:ext cx="270510" cy="147955"/>
            </a:xfrm>
            <a:custGeom>
              <a:avLst/>
              <a:gdLst/>
              <a:ahLst/>
              <a:cxnLst/>
              <a:rect l="l" t="t" r="r" b="b"/>
              <a:pathLst>
                <a:path w="270510" h="147954">
                  <a:moveTo>
                    <a:pt x="270344" y="0"/>
                  </a:moveTo>
                  <a:lnTo>
                    <a:pt x="84924" y="0"/>
                  </a:lnTo>
                  <a:lnTo>
                    <a:pt x="0" y="147802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3955505" y="6068320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861" y="0"/>
                  </a:moveTo>
                  <a:lnTo>
                    <a:pt x="3721" y="1117"/>
                  </a:lnTo>
                  <a:lnTo>
                    <a:pt x="1854" y="4356"/>
                  </a:lnTo>
                  <a:lnTo>
                    <a:pt x="0" y="7594"/>
                  </a:lnTo>
                  <a:lnTo>
                    <a:pt x="1117" y="11734"/>
                  </a:lnTo>
                  <a:lnTo>
                    <a:pt x="7594" y="15455"/>
                  </a:lnTo>
                  <a:lnTo>
                    <a:pt x="11734" y="14338"/>
                  </a:lnTo>
                  <a:lnTo>
                    <a:pt x="15455" y="7861"/>
                  </a:lnTo>
                  <a:lnTo>
                    <a:pt x="14338" y="3721"/>
                  </a:lnTo>
                  <a:lnTo>
                    <a:pt x="78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6" name="object 106"/>
          <p:cNvSpPr txBox="1"/>
          <p:nvPr/>
        </p:nvSpPr>
        <p:spPr>
          <a:xfrm>
            <a:off x="4042207" y="5809011"/>
            <a:ext cx="205104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TT Supermolot Bold"/>
                <a:cs typeface="TT Supermolot Bold"/>
              </a:rPr>
              <a:t>0,188</a:t>
            </a:r>
            <a:endParaRPr sz="600">
              <a:latin typeface="TT Supermolot Bold"/>
              <a:cs typeface="TT Supermolot Bold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003089" y="5898089"/>
            <a:ext cx="204470" cy="116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" spc="-10" dirty="0">
                <a:latin typeface="TT Supermolot Bold"/>
                <a:cs typeface="TT Supermolot Bold"/>
              </a:rPr>
              <a:t>0,189</a:t>
            </a:r>
            <a:endParaRPr sz="600">
              <a:latin typeface="TT Supermolot Bold"/>
              <a:cs typeface="TT Supermolot Bold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4916780" y="6015507"/>
            <a:ext cx="280035" cy="157480"/>
            <a:chOff x="4916780" y="6015507"/>
            <a:chExt cx="280035" cy="157480"/>
          </a:xfrm>
        </p:grpSpPr>
        <p:sp>
          <p:nvSpPr>
            <p:cNvPr id="109" name="object 109"/>
            <p:cNvSpPr/>
            <p:nvPr/>
          </p:nvSpPr>
          <p:spPr>
            <a:xfrm>
              <a:off x="4924515" y="6017304"/>
              <a:ext cx="270510" cy="147955"/>
            </a:xfrm>
            <a:custGeom>
              <a:avLst/>
              <a:gdLst/>
              <a:ahLst/>
              <a:cxnLst/>
              <a:rect l="l" t="t" r="r" b="b"/>
              <a:pathLst>
                <a:path w="270510" h="147954">
                  <a:moveTo>
                    <a:pt x="270344" y="0"/>
                  </a:moveTo>
                  <a:lnTo>
                    <a:pt x="84912" y="0"/>
                  </a:lnTo>
                  <a:lnTo>
                    <a:pt x="0" y="147815"/>
                  </a:lnTo>
                </a:path>
              </a:pathLst>
            </a:custGeom>
            <a:ln w="359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916780" y="6157385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7861" y="0"/>
                  </a:moveTo>
                  <a:lnTo>
                    <a:pt x="3721" y="1117"/>
                  </a:lnTo>
                  <a:lnTo>
                    <a:pt x="1866" y="4356"/>
                  </a:lnTo>
                  <a:lnTo>
                    <a:pt x="0" y="7594"/>
                  </a:lnTo>
                  <a:lnTo>
                    <a:pt x="1117" y="11734"/>
                  </a:lnTo>
                  <a:lnTo>
                    <a:pt x="7594" y="15455"/>
                  </a:lnTo>
                  <a:lnTo>
                    <a:pt x="11734" y="14338"/>
                  </a:lnTo>
                  <a:lnTo>
                    <a:pt x="15455" y="7861"/>
                  </a:lnTo>
                  <a:lnTo>
                    <a:pt x="14338" y="3721"/>
                  </a:lnTo>
                  <a:lnTo>
                    <a:pt x="786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1" name="object 111"/>
          <p:cNvGrpSpPr/>
          <p:nvPr/>
        </p:nvGrpSpPr>
        <p:grpSpPr>
          <a:xfrm>
            <a:off x="6141651" y="2754438"/>
            <a:ext cx="3911600" cy="4074795"/>
            <a:chOff x="6141651" y="2754438"/>
            <a:chExt cx="3911600" cy="4074795"/>
          </a:xfrm>
        </p:grpSpPr>
        <p:sp>
          <p:nvSpPr>
            <p:cNvPr id="112" name="object 112"/>
            <p:cNvSpPr/>
            <p:nvPr/>
          </p:nvSpPr>
          <p:spPr>
            <a:xfrm>
              <a:off x="6843687" y="6784519"/>
              <a:ext cx="0" cy="18415"/>
            </a:xfrm>
            <a:custGeom>
              <a:avLst/>
              <a:gdLst/>
              <a:ahLst/>
              <a:cxnLst/>
              <a:rect l="l" t="t" r="r" b="b"/>
              <a:pathLst>
                <a:path h="18415">
                  <a:moveTo>
                    <a:pt x="0" y="17995"/>
                  </a:moveTo>
                  <a:lnTo>
                    <a:pt x="0" y="0"/>
                  </a:lnTo>
                </a:path>
              </a:pathLst>
            </a:custGeom>
            <a:ln w="3594">
              <a:solidFill>
                <a:srgbClr val="93939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843687" y="2896679"/>
              <a:ext cx="0" cy="3852545"/>
            </a:xfrm>
            <a:custGeom>
              <a:avLst/>
              <a:gdLst/>
              <a:ahLst/>
              <a:cxnLst/>
              <a:rect l="l" t="t" r="r" b="b"/>
              <a:pathLst>
                <a:path h="3852545">
                  <a:moveTo>
                    <a:pt x="0" y="2678175"/>
                  </a:moveTo>
                  <a:lnTo>
                    <a:pt x="0" y="3852000"/>
                  </a:lnTo>
                </a:path>
                <a:path h="3852545">
                  <a:moveTo>
                    <a:pt x="0" y="2529395"/>
                  </a:moveTo>
                  <a:lnTo>
                    <a:pt x="0" y="2570187"/>
                  </a:lnTo>
                </a:path>
                <a:path h="3852545">
                  <a:moveTo>
                    <a:pt x="0" y="2380602"/>
                  </a:moveTo>
                  <a:lnTo>
                    <a:pt x="0" y="2421394"/>
                  </a:lnTo>
                </a:path>
                <a:path h="3852545">
                  <a:moveTo>
                    <a:pt x="0" y="2231821"/>
                  </a:moveTo>
                  <a:lnTo>
                    <a:pt x="0" y="2272601"/>
                  </a:lnTo>
                </a:path>
                <a:path h="3852545">
                  <a:moveTo>
                    <a:pt x="0" y="2083028"/>
                  </a:moveTo>
                  <a:lnTo>
                    <a:pt x="0" y="2123821"/>
                  </a:lnTo>
                </a:path>
                <a:path h="3852545">
                  <a:moveTo>
                    <a:pt x="0" y="1934248"/>
                  </a:moveTo>
                  <a:lnTo>
                    <a:pt x="0" y="1975027"/>
                  </a:lnTo>
                </a:path>
                <a:path h="3852545">
                  <a:moveTo>
                    <a:pt x="0" y="1785454"/>
                  </a:moveTo>
                  <a:lnTo>
                    <a:pt x="0" y="1826247"/>
                  </a:lnTo>
                </a:path>
                <a:path h="3852545">
                  <a:moveTo>
                    <a:pt x="0" y="1636661"/>
                  </a:moveTo>
                  <a:lnTo>
                    <a:pt x="0" y="1677454"/>
                  </a:lnTo>
                </a:path>
                <a:path h="3852545">
                  <a:moveTo>
                    <a:pt x="0" y="1487881"/>
                  </a:moveTo>
                  <a:lnTo>
                    <a:pt x="0" y="1528660"/>
                  </a:lnTo>
                </a:path>
                <a:path h="3852545">
                  <a:moveTo>
                    <a:pt x="0" y="1339088"/>
                  </a:moveTo>
                  <a:lnTo>
                    <a:pt x="0" y="1379880"/>
                  </a:lnTo>
                </a:path>
                <a:path h="3852545">
                  <a:moveTo>
                    <a:pt x="0" y="1190307"/>
                  </a:moveTo>
                  <a:lnTo>
                    <a:pt x="0" y="1231087"/>
                  </a:lnTo>
                </a:path>
                <a:path h="3852545">
                  <a:moveTo>
                    <a:pt x="0" y="1041514"/>
                  </a:moveTo>
                  <a:lnTo>
                    <a:pt x="0" y="1082306"/>
                  </a:lnTo>
                </a:path>
                <a:path h="3852545">
                  <a:moveTo>
                    <a:pt x="0" y="892733"/>
                  </a:moveTo>
                  <a:lnTo>
                    <a:pt x="0" y="933513"/>
                  </a:lnTo>
                </a:path>
                <a:path h="3852545">
                  <a:moveTo>
                    <a:pt x="0" y="743940"/>
                  </a:moveTo>
                  <a:lnTo>
                    <a:pt x="0" y="784732"/>
                  </a:lnTo>
                </a:path>
                <a:path h="3852545">
                  <a:moveTo>
                    <a:pt x="0" y="595147"/>
                  </a:moveTo>
                  <a:lnTo>
                    <a:pt x="0" y="635939"/>
                  </a:lnTo>
                </a:path>
                <a:path h="3852545">
                  <a:moveTo>
                    <a:pt x="0" y="446366"/>
                  </a:moveTo>
                  <a:lnTo>
                    <a:pt x="0" y="487146"/>
                  </a:lnTo>
                </a:path>
                <a:path h="3852545">
                  <a:moveTo>
                    <a:pt x="0" y="297573"/>
                  </a:moveTo>
                  <a:lnTo>
                    <a:pt x="0" y="338366"/>
                  </a:lnTo>
                </a:path>
                <a:path h="3852545">
                  <a:moveTo>
                    <a:pt x="0" y="148793"/>
                  </a:moveTo>
                  <a:lnTo>
                    <a:pt x="0" y="189572"/>
                  </a:lnTo>
                </a:path>
                <a:path h="3852545">
                  <a:moveTo>
                    <a:pt x="0" y="0"/>
                  </a:moveTo>
                  <a:lnTo>
                    <a:pt x="0" y="40792"/>
                  </a:lnTo>
                </a:path>
              </a:pathLst>
            </a:custGeom>
            <a:ln w="3594">
              <a:solidFill>
                <a:srgbClr val="939393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7542136" y="6784513"/>
              <a:ext cx="0" cy="18415"/>
            </a:xfrm>
            <a:custGeom>
              <a:avLst/>
              <a:gdLst/>
              <a:ahLst/>
              <a:cxnLst/>
              <a:rect l="l" t="t" r="r" b="b"/>
              <a:pathLst>
                <a:path h="18415">
                  <a:moveTo>
                    <a:pt x="0" y="17995"/>
                  </a:moveTo>
                  <a:lnTo>
                    <a:pt x="0" y="0"/>
                  </a:lnTo>
                </a:path>
              </a:pathLst>
            </a:custGeom>
            <a:ln w="3594">
              <a:solidFill>
                <a:srgbClr val="93939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7542136" y="2896679"/>
              <a:ext cx="0" cy="3852545"/>
            </a:xfrm>
            <a:custGeom>
              <a:avLst/>
              <a:gdLst/>
              <a:ahLst/>
              <a:cxnLst/>
              <a:rect l="l" t="t" r="r" b="b"/>
              <a:pathLst>
                <a:path h="3852545">
                  <a:moveTo>
                    <a:pt x="0" y="148793"/>
                  </a:moveTo>
                  <a:lnTo>
                    <a:pt x="0" y="189572"/>
                  </a:lnTo>
                </a:path>
                <a:path h="3852545">
                  <a:moveTo>
                    <a:pt x="0" y="297573"/>
                  </a:moveTo>
                  <a:lnTo>
                    <a:pt x="0" y="338366"/>
                  </a:lnTo>
                </a:path>
                <a:path h="3852545">
                  <a:moveTo>
                    <a:pt x="0" y="446366"/>
                  </a:moveTo>
                  <a:lnTo>
                    <a:pt x="0" y="487146"/>
                  </a:lnTo>
                </a:path>
                <a:path h="3852545">
                  <a:moveTo>
                    <a:pt x="0" y="595147"/>
                  </a:moveTo>
                  <a:lnTo>
                    <a:pt x="0" y="635939"/>
                  </a:lnTo>
                </a:path>
                <a:path h="3852545">
                  <a:moveTo>
                    <a:pt x="0" y="743940"/>
                  </a:moveTo>
                  <a:lnTo>
                    <a:pt x="0" y="784732"/>
                  </a:lnTo>
                </a:path>
                <a:path h="3852545">
                  <a:moveTo>
                    <a:pt x="0" y="892733"/>
                  </a:moveTo>
                  <a:lnTo>
                    <a:pt x="0" y="933513"/>
                  </a:lnTo>
                </a:path>
                <a:path h="3852545">
                  <a:moveTo>
                    <a:pt x="0" y="1041514"/>
                  </a:moveTo>
                  <a:lnTo>
                    <a:pt x="0" y="1082306"/>
                  </a:lnTo>
                </a:path>
                <a:path h="3852545">
                  <a:moveTo>
                    <a:pt x="0" y="1190307"/>
                  </a:moveTo>
                  <a:lnTo>
                    <a:pt x="0" y="1231087"/>
                  </a:lnTo>
                </a:path>
                <a:path h="3852545">
                  <a:moveTo>
                    <a:pt x="0" y="0"/>
                  </a:moveTo>
                  <a:lnTo>
                    <a:pt x="0" y="40792"/>
                  </a:lnTo>
                </a:path>
                <a:path h="3852545">
                  <a:moveTo>
                    <a:pt x="0" y="1339088"/>
                  </a:moveTo>
                  <a:lnTo>
                    <a:pt x="0" y="3852000"/>
                  </a:lnTo>
                </a:path>
              </a:pathLst>
            </a:custGeom>
            <a:ln w="3594">
              <a:solidFill>
                <a:srgbClr val="939393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240585" y="6784513"/>
              <a:ext cx="0" cy="18415"/>
            </a:xfrm>
            <a:custGeom>
              <a:avLst/>
              <a:gdLst/>
              <a:ahLst/>
              <a:cxnLst/>
              <a:rect l="l" t="t" r="r" b="b"/>
              <a:pathLst>
                <a:path h="18415">
                  <a:moveTo>
                    <a:pt x="0" y="17995"/>
                  </a:moveTo>
                  <a:lnTo>
                    <a:pt x="0" y="0"/>
                  </a:lnTo>
                </a:path>
              </a:pathLst>
            </a:custGeom>
            <a:ln w="3594">
              <a:solidFill>
                <a:srgbClr val="93939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240586" y="2896679"/>
              <a:ext cx="0" cy="3852545"/>
            </a:xfrm>
            <a:custGeom>
              <a:avLst/>
              <a:gdLst/>
              <a:ahLst/>
              <a:cxnLst/>
              <a:rect l="l" t="t" r="r" b="b"/>
              <a:pathLst>
                <a:path h="3852545">
                  <a:moveTo>
                    <a:pt x="0" y="297573"/>
                  </a:moveTo>
                  <a:lnTo>
                    <a:pt x="0" y="338366"/>
                  </a:lnTo>
                </a:path>
                <a:path h="3852545">
                  <a:moveTo>
                    <a:pt x="0" y="148793"/>
                  </a:moveTo>
                  <a:lnTo>
                    <a:pt x="0" y="189572"/>
                  </a:lnTo>
                </a:path>
                <a:path h="3852545">
                  <a:moveTo>
                    <a:pt x="0" y="446366"/>
                  </a:moveTo>
                  <a:lnTo>
                    <a:pt x="0" y="3852000"/>
                  </a:lnTo>
                </a:path>
                <a:path h="3852545">
                  <a:moveTo>
                    <a:pt x="0" y="0"/>
                  </a:moveTo>
                  <a:lnTo>
                    <a:pt x="0" y="40792"/>
                  </a:lnTo>
                </a:path>
              </a:pathLst>
            </a:custGeom>
            <a:ln w="3594">
              <a:solidFill>
                <a:srgbClr val="939393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8939035" y="6784513"/>
              <a:ext cx="0" cy="18415"/>
            </a:xfrm>
            <a:custGeom>
              <a:avLst/>
              <a:gdLst/>
              <a:ahLst/>
              <a:cxnLst/>
              <a:rect l="l" t="t" r="r" b="b"/>
              <a:pathLst>
                <a:path h="18415">
                  <a:moveTo>
                    <a:pt x="0" y="17995"/>
                  </a:moveTo>
                  <a:lnTo>
                    <a:pt x="0" y="0"/>
                  </a:lnTo>
                </a:path>
              </a:pathLst>
            </a:custGeom>
            <a:ln w="3594">
              <a:solidFill>
                <a:srgbClr val="93939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8939035" y="2896679"/>
              <a:ext cx="0" cy="3852545"/>
            </a:xfrm>
            <a:custGeom>
              <a:avLst/>
              <a:gdLst/>
              <a:ahLst/>
              <a:cxnLst/>
              <a:rect l="l" t="t" r="r" b="b"/>
              <a:pathLst>
                <a:path h="3852545">
                  <a:moveTo>
                    <a:pt x="0" y="0"/>
                  </a:moveTo>
                  <a:lnTo>
                    <a:pt x="0" y="40792"/>
                  </a:lnTo>
                </a:path>
                <a:path h="3852545">
                  <a:moveTo>
                    <a:pt x="0" y="148793"/>
                  </a:moveTo>
                  <a:lnTo>
                    <a:pt x="0" y="3852000"/>
                  </a:lnTo>
                </a:path>
              </a:pathLst>
            </a:custGeom>
            <a:ln w="3594">
              <a:solidFill>
                <a:srgbClr val="939393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9637497" y="6784513"/>
              <a:ext cx="0" cy="18415"/>
            </a:xfrm>
            <a:custGeom>
              <a:avLst/>
              <a:gdLst/>
              <a:ahLst/>
              <a:cxnLst/>
              <a:rect l="l" t="t" r="r" b="b"/>
              <a:pathLst>
                <a:path h="18415">
                  <a:moveTo>
                    <a:pt x="0" y="17995"/>
                  </a:moveTo>
                  <a:lnTo>
                    <a:pt x="0" y="0"/>
                  </a:lnTo>
                </a:path>
              </a:pathLst>
            </a:custGeom>
            <a:ln w="3594">
              <a:solidFill>
                <a:srgbClr val="93939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637496" y="2896679"/>
              <a:ext cx="0" cy="3852545"/>
            </a:xfrm>
            <a:custGeom>
              <a:avLst/>
              <a:gdLst/>
              <a:ahLst/>
              <a:cxnLst/>
              <a:rect l="l" t="t" r="r" b="b"/>
              <a:pathLst>
                <a:path h="3852545">
                  <a:moveTo>
                    <a:pt x="0" y="0"/>
                  </a:moveTo>
                  <a:lnTo>
                    <a:pt x="0" y="3852000"/>
                  </a:lnTo>
                </a:path>
              </a:pathLst>
            </a:custGeom>
            <a:ln w="3594">
              <a:solidFill>
                <a:srgbClr val="939393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6141656" y="2788678"/>
              <a:ext cx="3911600" cy="108585"/>
            </a:xfrm>
            <a:custGeom>
              <a:avLst/>
              <a:gdLst/>
              <a:ahLst/>
              <a:cxnLst/>
              <a:rect l="l" t="t" r="r" b="b"/>
              <a:pathLst>
                <a:path w="3911600" h="108585">
                  <a:moveTo>
                    <a:pt x="3911320" y="0"/>
                  </a:moveTo>
                  <a:lnTo>
                    <a:pt x="0" y="0"/>
                  </a:lnTo>
                  <a:lnTo>
                    <a:pt x="0" y="108000"/>
                  </a:lnTo>
                  <a:lnTo>
                    <a:pt x="3911320" y="108000"/>
                  </a:lnTo>
                  <a:lnTo>
                    <a:pt x="39113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6145238" y="2937471"/>
              <a:ext cx="3422650" cy="1298575"/>
            </a:xfrm>
            <a:custGeom>
              <a:avLst/>
              <a:gdLst/>
              <a:ahLst/>
              <a:cxnLst/>
              <a:rect l="l" t="t" r="r" b="b"/>
              <a:pathLst>
                <a:path w="3422650" h="1298575">
                  <a:moveTo>
                    <a:pt x="1410881" y="1190294"/>
                  </a:moveTo>
                  <a:lnTo>
                    <a:pt x="12" y="1190294"/>
                  </a:lnTo>
                  <a:lnTo>
                    <a:pt x="12" y="1298308"/>
                  </a:lnTo>
                  <a:lnTo>
                    <a:pt x="1410881" y="1298308"/>
                  </a:lnTo>
                  <a:lnTo>
                    <a:pt x="1410881" y="1190294"/>
                  </a:lnTo>
                  <a:close/>
                </a:path>
                <a:path w="3422650" h="1298575">
                  <a:moveTo>
                    <a:pt x="1550568" y="1041514"/>
                  </a:moveTo>
                  <a:lnTo>
                    <a:pt x="12" y="1041514"/>
                  </a:lnTo>
                  <a:lnTo>
                    <a:pt x="12" y="1149515"/>
                  </a:lnTo>
                  <a:lnTo>
                    <a:pt x="1550568" y="1149515"/>
                  </a:lnTo>
                  <a:lnTo>
                    <a:pt x="1550568" y="1041514"/>
                  </a:lnTo>
                  <a:close/>
                </a:path>
                <a:path w="3422650" h="1298575">
                  <a:moveTo>
                    <a:pt x="1732165" y="892721"/>
                  </a:moveTo>
                  <a:lnTo>
                    <a:pt x="12" y="892721"/>
                  </a:lnTo>
                  <a:lnTo>
                    <a:pt x="12" y="1000721"/>
                  </a:lnTo>
                  <a:lnTo>
                    <a:pt x="1732165" y="1000721"/>
                  </a:lnTo>
                  <a:lnTo>
                    <a:pt x="1732165" y="892721"/>
                  </a:lnTo>
                  <a:close/>
                </a:path>
                <a:path w="3422650" h="1298575">
                  <a:moveTo>
                    <a:pt x="1843925" y="743940"/>
                  </a:moveTo>
                  <a:lnTo>
                    <a:pt x="12" y="743940"/>
                  </a:lnTo>
                  <a:lnTo>
                    <a:pt x="12" y="851941"/>
                  </a:lnTo>
                  <a:lnTo>
                    <a:pt x="1843925" y="851941"/>
                  </a:lnTo>
                  <a:lnTo>
                    <a:pt x="1843925" y="743940"/>
                  </a:lnTo>
                  <a:close/>
                </a:path>
                <a:path w="3422650" h="1298575">
                  <a:moveTo>
                    <a:pt x="1997583" y="595147"/>
                  </a:moveTo>
                  <a:lnTo>
                    <a:pt x="12" y="595147"/>
                  </a:lnTo>
                  <a:lnTo>
                    <a:pt x="12" y="703148"/>
                  </a:lnTo>
                  <a:lnTo>
                    <a:pt x="1997583" y="703148"/>
                  </a:lnTo>
                  <a:lnTo>
                    <a:pt x="1997583" y="595147"/>
                  </a:lnTo>
                  <a:close/>
                </a:path>
                <a:path w="3422650" h="1298575">
                  <a:moveTo>
                    <a:pt x="2081390" y="446354"/>
                  </a:moveTo>
                  <a:lnTo>
                    <a:pt x="0" y="446354"/>
                  </a:lnTo>
                  <a:lnTo>
                    <a:pt x="0" y="554355"/>
                  </a:lnTo>
                  <a:lnTo>
                    <a:pt x="2081390" y="554355"/>
                  </a:lnTo>
                  <a:lnTo>
                    <a:pt x="2081390" y="446354"/>
                  </a:lnTo>
                  <a:close/>
                </a:path>
                <a:path w="3422650" h="1298575">
                  <a:moveTo>
                    <a:pt x="2151240" y="297573"/>
                  </a:moveTo>
                  <a:lnTo>
                    <a:pt x="0" y="297573"/>
                  </a:lnTo>
                  <a:lnTo>
                    <a:pt x="0" y="405574"/>
                  </a:lnTo>
                  <a:lnTo>
                    <a:pt x="2151240" y="405574"/>
                  </a:lnTo>
                  <a:lnTo>
                    <a:pt x="2151240" y="297573"/>
                  </a:lnTo>
                  <a:close/>
                </a:path>
                <a:path w="3422650" h="1298575">
                  <a:moveTo>
                    <a:pt x="2500465" y="148780"/>
                  </a:moveTo>
                  <a:lnTo>
                    <a:pt x="12" y="148780"/>
                  </a:lnTo>
                  <a:lnTo>
                    <a:pt x="12" y="256781"/>
                  </a:lnTo>
                  <a:lnTo>
                    <a:pt x="2500465" y="256781"/>
                  </a:lnTo>
                  <a:lnTo>
                    <a:pt x="2500465" y="148780"/>
                  </a:lnTo>
                  <a:close/>
                </a:path>
                <a:path w="3422650" h="1298575">
                  <a:moveTo>
                    <a:pt x="3422421" y="0"/>
                  </a:moveTo>
                  <a:lnTo>
                    <a:pt x="12" y="0"/>
                  </a:lnTo>
                  <a:lnTo>
                    <a:pt x="12" y="108000"/>
                  </a:lnTo>
                  <a:lnTo>
                    <a:pt x="3422421" y="108000"/>
                  </a:lnTo>
                  <a:lnTo>
                    <a:pt x="3422421" y="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6145250" y="4276559"/>
              <a:ext cx="1257300" cy="108585"/>
            </a:xfrm>
            <a:custGeom>
              <a:avLst/>
              <a:gdLst/>
              <a:ahLst/>
              <a:cxnLst/>
              <a:rect l="l" t="t" r="r" b="b"/>
              <a:pathLst>
                <a:path w="1257300" h="108585">
                  <a:moveTo>
                    <a:pt x="1257211" y="0"/>
                  </a:moveTo>
                  <a:lnTo>
                    <a:pt x="0" y="0"/>
                  </a:lnTo>
                  <a:lnTo>
                    <a:pt x="0" y="108000"/>
                  </a:lnTo>
                  <a:lnTo>
                    <a:pt x="1257211" y="108000"/>
                  </a:lnTo>
                  <a:lnTo>
                    <a:pt x="1257211" y="0"/>
                  </a:lnTo>
                  <a:close/>
                </a:path>
              </a:pathLst>
            </a:custGeom>
            <a:solidFill>
              <a:srgbClr val="89BF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6145238" y="4425352"/>
              <a:ext cx="1215390" cy="2339975"/>
            </a:xfrm>
            <a:custGeom>
              <a:avLst/>
              <a:gdLst/>
              <a:ahLst/>
              <a:cxnLst/>
              <a:rect l="l" t="t" r="r" b="b"/>
              <a:pathLst>
                <a:path w="1215390" h="2339975">
                  <a:moveTo>
                    <a:pt x="41922" y="2231809"/>
                  </a:moveTo>
                  <a:lnTo>
                    <a:pt x="12" y="2231809"/>
                  </a:lnTo>
                  <a:lnTo>
                    <a:pt x="12" y="2339810"/>
                  </a:lnTo>
                  <a:lnTo>
                    <a:pt x="41922" y="2339810"/>
                  </a:lnTo>
                  <a:lnTo>
                    <a:pt x="41922" y="2231809"/>
                  </a:lnTo>
                  <a:close/>
                </a:path>
                <a:path w="1215390" h="2339975">
                  <a:moveTo>
                    <a:pt x="628624" y="1339100"/>
                  </a:moveTo>
                  <a:lnTo>
                    <a:pt x="12" y="1339100"/>
                  </a:lnTo>
                  <a:lnTo>
                    <a:pt x="12" y="1447088"/>
                  </a:lnTo>
                  <a:lnTo>
                    <a:pt x="628624" y="1447088"/>
                  </a:lnTo>
                  <a:lnTo>
                    <a:pt x="628624" y="1339100"/>
                  </a:lnTo>
                  <a:close/>
                </a:path>
                <a:path w="1215390" h="2339975">
                  <a:moveTo>
                    <a:pt x="852119" y="1041514"/>
                  </a:moveTo>
                  <a:lnTo>
                    <a:pt x="0" y="1041514"/>
                  </a:lnTo>
                  <a:lnTo>
                    <a:pt x="0" y="1149502"/>
                  </a:lnTo>
                  <a:lnTo>
                    <a:pt x="852119" y="1149502"/>
                  </a:lnTo>
                  <a:lnTo>
                    <a:pt x="852119" y="1041514"/>
                  </a:lnTo>
                  <a:close/>
                </a:path>
                <a:path w="1215390" h="2339975">
                  <a:moveTo>
                    <a:pt x="907999" y="892721"/>
                  </a:moveTo>
                  <a:lnTo>
                    <a:pt x="12" y="892721"/>
                  </a:lnTo>
                  <a:lnTo>
                    <a:pt x="12" y="1000721"/>
                  </a:lnTo>
                  <a:lnTo>
                    <a:pt x="907999" y="1000721"/>
                  </a:lnTo>
                  <a:lnTo>
                    <a:pt x="907999" y="892721"/>
                  </a:lnTo>
                  <a:close/>
                </a:path>
                <a:path w="1215390" h="2339975">
                  <a:moveTo>
                    <a:pt x="921969" y="743940"/>
                  </a:moveTo>
                  <a:lnTo>
                    <a:pt x="0" y="743940"/>
                  </a:lnTo>
                  <a:lnTo>
                    <a:pt x="0" y="851928"/>
                  </a:lnTo>
                  <a:lnTo>
                    <a:pt x="921969" y="851928"/>
                  </a:lnTo>
                  <a:lnTo>
                    <a:pt x="921969" y="743940"/>
                  </a:lnTo>
                  <a:close/>
                </a:path>
                <a:path w="1215390" h="2339975">
                  <a:moveTo>
                    <a:pt x="977849" y="595160"/>
                  </a:moveTo>
                  <a:lnTo>
                    <a:pt x="12" y="595160"/>
                  </a:lnTo>
                  <a:lnTo>
                    <a:pt x="12" y="703148"/>
                  </a:lnTo>
                  <a:lnTo>
                    <a:pt x="977849" y="703148"/>
                  </a:lnTo>
                  <a:lnTo>
                    <a:pt x="977849" y="595160"/>
                  </a:lnTo>
                  <a:close/>
                </a:path>
                <a:path w="1215390" h="2339975">
                  <a:moveTo>
                    <a:pt x="1117536" y="446354"/>
                  </a:moveTo>
                  <a:lnTo>
                    <a:pt x="0" y="446354"/>
                  </a:lnTo>
                  <a:lnTo>
                    <a:pt x="0" y="554355"/>
                  </a:lnTo>
                  <a:lnTo>
                    <a:pt x="1117536" y="554355"/>
                  </a:lnTo>
                  <a:lnTo>
                    <a:pt x="1117536" y="446354"/>
                  </a:lnTo>
                  <a:close/>
                </a:path>
                <a:path w="1215390" h="2339975">
                  <a:moveTo>
                    <a:pt x="1187373" y="297573"/>
                  </a:moveTo>
                  <a:lnTo>
                    <a:pt x="12" y="297573"/>
                  </a:lnTo>
                  <a:lnTo>
                    <a:pt x="12" y="405574"/>
                  </a:lnTo>
                  <a:lnTo>
                    <a:pt x="1187373" y="405574"/>
                  </a:lnTo>
                  <a:lnTo>
                    <a:pt x="1187373" y="297573"/>
                  </a:lnTo>
                  <a:close/>
                </a:path>
                <a:path w="1215390" h="2339975">
                  <a:moveTo>
                    <a:pt x="1187373" y="148780"/>
                  </a:moveTo>
                  <a:lnTo>
                    <a:pt x="12" y="148780"/>
                  </a:lnTo>
                  <a:lnTo>
                    <a:pt x="12" y="256781"/>
                  </a:lnTo>
                  <a:lnTo>
                    <a:pt x="1187373" y="256781"/>
                  </a:lnTo>
                  <a:lnTo>
                    <a:pt x="1187373" y="148780"/>
                  </a:lnTo>
                  <a:close/>
                </a:path>
                <a:path w="1215390" h="2339975">
                  <a:moveTo>
                    <a:pt x="1215313" y="0"/>
                  </a:moveTo>
                  <a:lnTo>
                    <a:pt x="12" y="0"/>
                  </a:lnTo>
                  <a:lnTo>
                    <a:pt x="12" y="107988"/>
                  </a:lnTo>
                  <a:lnTo>
                    <a:pt x="1215313" y="107988"/>
                  </a:lnTo>
                  <a:lnTo>
                    <a:pt x="1215313" y="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6145251" y="2754438"/>
              <a:ext cx="0" cy="4074795"/>
            </a:xfrm>
            <a:custGeom>
              <a:avLst/>
              <a:gdLst/>
              <a:ahLst/>
              <a:cxnLst/>
              <a:rect l="l" t="t" r="r" b="b"/>
              <a:pathLst>
                <a:path h="4074795">
                  <a:moveTo>
                    <a:pt x="0" y="0"/>
                  </a:moveTo>
                  <a:lnTo>
                    <a:pt x="0" y="4074439"/>
                  </a:lnTo>
                </a:path>
              </a:pathLst>
            </a:custGeom>
            <a:ln w="72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7" name="object 127"/>
          <p:cNvGrpSpPr/>
          <p:nvPr/>
        </p:nvGrpSpPr>
        <p:grpSpPr>
          <a:xfrm>
            <a:off x="10334149" y="2788687"/>
            <a:ext cx="3810" cy="4013835"/>
            <a:chOff x="10334149" y="2788687"/>
            <a:chExt cx="3810" cy="4013835"/>
          </a:xfrm>
        </p:grpSpPr>
        <p:sp>
          <p:nvSpPr>
            <p:cNvPr id="128" name="object 128"/>
            <p:cNvSpPr/>
            <p:nvPr/>
          </p:nvSpPr>
          <p:spPr>
            <a:xfrm>
              <a:off x="10335946" y="6784513"/>
              <a:ext cx="0" cy="18415"/>
            </a:xfrm>
            <a:custGeom>
              <a:avLst/>
              <a:gdLst/>
              <a:ahLst/>
              <a:cxnLst/>
              <a:rect l="l" t="t" r="r" b="b"/>
              <a:pathLst>
                <a:path h="18415">
                  <a:moveTo>
                    <a:pt x="0" y="17995"/>
                  </a:moveTo>
                  <a:lnTo>
                    <a:pt x="0" y="0"/>
                  </a:lnTo>
                </a:path>
              </a:pathLst>
            </a:custGeom>
            <a:ln w="3594">
              <a:solidFill>
                <a:srgbClr val="93939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0335947" y="2824595"/>
              <a:ext cx="0" cy="3924300"/>
            </a:xfrm>
            <a:custGeom>
              <a:avLst/>
              <a:gdLst/>
              <a:ahLst/>
              <a:cxnLst/>
              <a:rect l="l" t="t" r="r" b="b"/>
              <a:pathLst>
                <a:path h="3924300">
                  <a:moveTo>
                    <a:pt x="0" y="3924084"/>
                  </a:moveTo>
                  <a:lnTo>
                    <a:pt x="0" y="0"/>
                  </a:lnTo>
                </a:path>
              </a:pathLst>
            </a:custGeom>
            <a:ln w="3594">
              <a:solidFill>
                <a:srgbClr val="939393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0335947" y="2788687"/>
              <a:ext cx="0" cy="18415"/>
            </a:xfrm>
            <a:custGeom>
              <a:avLst/>
              <a:gdLst/>
              <a:ahLst/>
              <a:cxnLst/>
              <a:rect l="l" t="t" r="r" b="b"/>
              <a:pathLst>
                <a:path h="18414">
                  <a:moveTo>
                    <a:pt x="0" y="17995"/>
                  </a:moveTo>
                  <a:lnTo>
                    <a:pt x="0" y="0"/>
                  </a:lnTo>
                </a:path>
              </a:pathLst>
            </a:custGeom>
            <a:ln w="3594">
              <a:solidFill>
                <a:srgbClr val="93939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1" name="object 131"/>
          <p:cNvSpPr txBox="1"/>
          <p:nvPr/>
        </p:nvSpPr>
        <p:spPr>
          <a:xfrm>
            <a:off x="5509350" y="2727243"/>
            <a:ext cx="599440" cy="40373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5260" marR="5080" indent="101600" algn="r">
              <a:lnSpc>
                <a:spcPct val="121900"/>
              </a:lnSpc>
              <a:spcBef>
                <a:spcPts val="100"/>
              </a:spcBef>
            </a:pPr>
            <a:r>
              <a:rPr sz="800" spc="-10" dirty="0">
                <a:latin typeface="TT Supermolot Bold"/>
                <a:cs typeface="TT Supermolot Bold"/>
              </a:rPr>
              <a:t>Polska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Estonia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Grecja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Czechy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Malta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Bułgaria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Holandia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Niemcy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Irlandia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Rumunia</a:t>
            </a:r>
            <a:endParaRPr sz="800">
              <a:latin typeface="TT Supermolot Bold"/>
              <a:cs typeface="TT Supermolot Bold"/>
            </a:endParaRPr>
          </a:p>
          <a:p>
            <a:pPr marL="302895">
              <a:lnSpc>
                <a:spcPct val="100000"/>
              </a:lnSpc>
              <a:spcBef>
                <a:spcPts val="209"/>
              </a:spcBef>
            </a:pPr>
            <a:r>
              <a:rPr sz="800" spc="-10" dirty="0">
                <a:latin typeface="TT Supermolot Bold"/>
                <a:cs typeface="TT Supermolot Bold"/>
              </a:rPr>
              <a:t>UE-</a:t>
            </a:r>
            <a:r>
              <a:rPr sz="800" spc="-25" dirty="0">
                <a:latin typeface="TT Supermolot Bold"/>
                <a:cs typeface="TT Supermolot Bold"/>
              </a:rPr>
              <a:t>27</a:t>
            </a:r>
            <a:endParaRPr sz="800">
              <a:latin typeface="TT Supermolot Bold"/>
              <a:cs typeface="TT Supermolot Bold"/>
            </a:endParaRPr>
          </a:p>
          <a:p>
            <a:pPr marL="109220" marR="5080" indent="59690" algn="r">
              <a:lnSpc>
                <a:spcPct val="121900"/>
              </a:lnSpc>
            </a:pPr>
            <a:r>
              <a:rPr sz="800" spc="-10" dirty="0">
                <a:latin typeface="TT Supermolot Bold"/>
                <a:cs typeface="TT Supermolot Bold"/>
              </a:rPr>
              <a:t>Słowenia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Włochy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Węgry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Portugalia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Hiszpania</a:t>
            </a:r>
            <a:endParaRPr sz="800">
              <a:latin typeface="TT Supermolot Bold"/>
              <a:cs typeface="TT Supermolot Bold"/>
            </a:endParaRPr>
          </a:p>
          <a:p>
            <a:pPr marL="112395" marR="5080" indent="190500" algn="r">
              <a:lnSpc>
                <a:spcPct val="121900"/>
              </a:lnSpc>
            </a:pPr>
            <a:r>
              <a:rPr sz="800" spc="-10" dirty="0">
                <a:latin typeface="TT Supermolot Bold"/>
                <a:cs typeface="TT Supermolot Bold"/>
              </a:rPr>
              <a:t>Belgia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Litwa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Chorwacja</a:t>
            </a:r>
            <a:endParaRPr sz="800">
              <a:latin typeface="TT Supermolot Bold"/>
              <a:cs typeface="TT Supermolot Bold"/>
            </a:endParaRPr>
          </a:p>
          <a:p>
            <a:pPr marL="12700" marR="5080" indent="313690" algn="r">
              <a:lnSpc>
                <a:spcPct val="121900"/>
              </a:lnSpc>
            </a:pPr>
            <a:r>
              <a:rPr sz="800" spc="-10" dirty="0">
                <a:latin typeface="TT Supermolot Bold"/>
                <a:cs typeface="TT Supermolot Bold"/>
              </a:rPr>
              <a:t>Dania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Łotwa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Słowacja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Austria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Finlandia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Luksemburg</a:t>
            </a:r>
            <a:endParaRPr sz="800">
              <a:latin typeface="TT Supermolot Bold"/>
              <a:cs typeface="TT Supermolot Bold"/>
            </a:endParaRPr>
          </a:p>
          <a:p>
            <a:pPr marL="220345" marR="5080" indent="24130" algn="r">
              <a:lnSpc>
                <a:spcPct val="121800"/>
              </a:lnSpc>
            </a:pPr>
            <a:r>
              <a:rPr sz="800" spc="-10" dirty="0">
                <a:latin typeface="TT Supermolot Bold"/>
                <a:cs typeface="TT Supermolot Bold"/>
              </a:rPr>
              <a:t>Francja</a:t>
            </a:r>
            <a:r>
              <a:rPr sz="800" spc="500" dirty="0">
                <a:latin typeface="TT Supermolot Bold"/>
                <a:cs typeface="TT Supermolot Bold"/>
              </a:rPr>
              <a:t> </a:t>
            </a:r>
            <a:r>
              <a:rPr sz="800" spc="-10" dirty="0">
                <a:latin typeface="TT Supermolot Bold"/>
                <a:cs typeface="TT Supermolot Bold"/>
              </a:rPr>
              <a:t>Szwecja</a:t>
            </a:r>
            <a:endParaRPr sz="800">
              <a:latin typeface="TT Supermolot Bold"/>
              <a:cs typeface="TT Supermolot Bold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6109589" y="6831991"/>
            <a:ext cx="6667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50" dirty="0">
                <a:latin typeface="TT Supermolot Regular"/>
                <a:cs typeface="TT Supermolot Regular"/>
              </a:rPr>
              <a:t>0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6789229" y="6831991"/>
            <a:ext cx="10350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5" dirty="0">
                <a:latin typeface="TT Supermolot Regular"/>
                <a:cs typeface="TT Supermolot Regular"/>
              </a:rPr>
              <a:t>50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7474140" y="6831991"/>
            <a:ext cx="12763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5" dirty="0">
                <a:latin typeface="TT Supermolot Regular"/>
                <a:cs typeface="TT Supermolot Regular"/>
              </a:rPr>
              <a:t>100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171180" y="6831991"/>
            <a:ext cx="12382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5" dirty="0">
                <a:latin typeface="TT Supermolot Regular"/>
                <a:cs typeface="TT Supermolot Regular"/>
              </a:rPr>
              <a:t>150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871902" y="6831991"/>
            <a:ext cx="142240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5" dirty="0">
                <a:latin typeface="TT Supermolot Regular"/>
                <a:cs typeface="TT Supermolot Regular"/>
              </a:rPr>
              <a:t>200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9563671" y="6831991"/>
            <a:ext cx="13779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5" dirty="0">
                <a:latin typeface="TT Supermolot Regular"/>
                <a:cs typeface="TT Supermolot Regular"/>
              </a:rPr>
              <a:t>250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10277792" y="6831991"/>
            <a:ext cx="141605" cy="10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" spc="-25" dirty="0">
                <a:latin typeface="TT Supermolot Regular"/>
                <a:cs typeface="TT Supermolot Regular"/>
              </a:rPr>
              <a:t>300</a:t>
            </a:r>
            <a:endParaRPr sz="500">
              <a:latin typeface="TT Supermolot Regular"/>
              <a:cs typeface="TT Supermolot Regular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6148852" y="2772271"/>
            <a:ext cx="390461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985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280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6148852" y="2921001"/>
            <a:ext cx="34886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90170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245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6148852" y="3069730"/>
            <a:ext cx="27901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14960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179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6148852" y="3218460"/>
            <a:ext cx="27901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52780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154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6148852" y="3367190"/>
            <a:ext cx="209042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1115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149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6148852" y="3515920"/>
            <a:ext cx="209232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4460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143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6148852" y="3664649"/>
            <a:ext cx="1840864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3970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132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6148852" y="3813379"/>
            <a:ext cx="209232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3540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124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6148852" y="3962109"/>
            <a:ext cx="209232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58800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111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148852" y="4110839"/>
            <a:ext cx="139382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101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6148852" y="4259568"/>
            <a:ext cx="125412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685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90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6148852" y="4408298"/>
            <a:ext cx="125412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9055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87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7185647" y="4557028"/>
            <a:ext cx="1301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85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7185647" y="4705757"/>
            <a:ext cx="1301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85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6148852" y="4854487"/>
            <a:ext cx="139382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96545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80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6148852" y="5003217"/>
            <a:ext cx="97472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7145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70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6148852" y="5151946"/>
            <a:ext cx="9048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175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66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6148852" y="5300676"/>
            <a:ext cx="90487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7145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65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6148852" y="5449406"/>
            <a:ext cx="848994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7145" algn="r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61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6145250" y="5615647"/>
            <a:ext cx="670560" cy="10858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R="17145" algn="r">
              <a:lnSpc>
                <a:spcPts val="800"/>
              </a:lnSpc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48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6631800" y="5746865"/>
            <a:ext cx="129539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45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6145250" y="5913221"/>
            <a:ext cx="572770" cy="10858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R="17145" algn="r">
              <a:lnSpc>
                <a:spcPts val="800"/>
              </a:lnSpc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41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6145250" y="6062014"/>
            <a:ext cx="433070" cy="10858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R="25400" algn="r">
              <a:lnSpc>
                <a:spcPts val="800"/>
              </a:lnSpc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31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6145250" y="6210808"/>
            <a:ext cx="349250" cy="10858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L="222885">
              <a:lnSpc>
                <a:spcPts val="800"/>
              </a:lnSpc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25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6148852" y="6359588"/>
            <a:ext cx="332105" cy="12890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L="203835">
              <a:lnSpc>
                <a:spcPts val="800"/>
              </a:lnSpc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24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6145250" y="6508381"/>
            <a:ext cx="335280" cy="10858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L="207645">
              <a:lnSpc>
                <a:spcPts val="800"/>
              </a:lnSpc>
            </a:pPr>
            <a:r>
              <a:rPr sz="7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24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6194323" y="6635687"/>
            <a:ext cx="7556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50" dirty="0">
                <a:solidFill>
                  <a:srgbClr val="3A9BDC"/>
                </a:solidFill>
                <a:latin typeface="TT Supermolot Bold"/>
                <a:cs typeface="TT Supermolot Bold"/>
              </a:rPr>
              <a:t>3</a:t>
            </a:r>
            <a:endParaRPr sz="700">
              <a:latin typeface="TT Supermolot Bold"/>
              <a:cs typeface="TT Supermolot Bold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9900904" y="400055"/>
            <a:ext cx="4438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UCZEŃ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540086" y="3321055"/>
            <a:ext cx="768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latin typeface="TT Supermolot Regular"/>
                <a:cs typeface="TT Supermolot Regular"/>
              </a:rPr>
              <a:t>²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347300" y="3244855"/>
            <a:ext cx="48374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CO</a:t>
            </a:r>
            <a:r>
              <a:rPr sz="1200" spc="8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,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wynikające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miksu</a:t>
            </a:r>
            <a:r>
              <a:rPr sz="1200" spc="7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energetycznego.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obliczeń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wykorzystaj</a:t>
            </a:r>
            <a:r>
              <a:rPr sz="1200" spc="70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naj-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47300" y="3435355"/>
            <a:ext cx="9378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nowsze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dane.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347300" y="863605"/>
            <a:ext cx="4838700" cy="2399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PRACY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//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Produkcja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stali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ts val="5990"/>
              </a:lnSpc>
              <a:tabLst>
                <a:tab pos="262191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1</a:t>
            </a:r>
            <a:endParaRPr sz="5000">
              <a:latin typeface="TT Supermolot Light"/>
              <a:cs typeface="TT Supermolot Light"/>
            </a:endParaRPr>
          </a:p>
          <a:p>
            <a:pPr marL="12700" marR="5080" algn="just">
              <a:lnSpc>
                <a:spcPct val="104200"/>
              </a:lnSpc>
              <a:spcBef>
                <a:spcPts val="770"/>
              </a:spcBef>
            </a:pPr>
            <a:r>
              <a:rPr sz="1200" dirty="0">
                <a:latin typeface="TT Supermolot Regular"/>
                <a:cs typeface="TT Supermolot Regular"/>
              </a:rPr>
              <a:t>Do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wyprodukowania</a:t>
            </a:r>
            <a:r>
              <a:rPr sz="1200" dirty="0">
                <a:latin typeface="TT Supermolot Regular"/>
                <a:cs typeface="TT Supermolot Regular"/>
              </a:rPr>
              <a:t> 1 tony stali potrzebne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jest ok. 1,25 tony rudy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żelaza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0,6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tony węgla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koksowego </a:t>
            </a:r>
            <a:r>
              <a:rPr sz="1200" spc="-10" dirty="0">
                <a:latin typeface="TT Supermolot Regular"/>
                <a:cs typeface="TT Supermolot Regular"/>
              </a:rPr>
              <a:t>(metalurgicznego).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Tona stali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 </a:t>
            </a:r>
            <a:r>
              <a:rPr sz="1200" spc="-10" dirty="0">
                <a:latin typeface="TT Supermolot Regular"/>
                <a:cs typeface="TT Supermolot Regular"/>
              </a:rPr>
              <a:t>Europie </a:t>
            </a:r>
            <a:r>
              <a:rPr sz="1200" dirty="0">
                <a:latin typeface="TT Supermolot Regular"/>
                <a:cs typeface="TT Supermolot Regular"/>
              </a:rPr>
              <a:t>kosztuje</a:t>
            </a:r>
            <a:r>
              <a:rPr sz="1200" spc="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ok.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3500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zł.</a:t>
            </a:r>
            <a:r>
              <a:rPr sz="1200" spc="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Ile</a:t>
            </a:r>
            <a:r>
              <a:rPr sz="1200" spc="3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%</a:t>
            </a:r>
            <a:r>
              <a:rPr sz="1200" spc="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więcej</a:t>
            </a:r>
            <a:r>
              <a:rPr sz="1200" spc="3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zarobi</a:t>
            </a:r>
            <a:r>
              <a:rPr sz="1200" spc="3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Portugalczyk</a:t>
            </a:r>
            <a:r>
              <a:rPr sz="1200" spc="3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produkując</a:t>
            </a:r>
            <a:r>
              <a:rPr sz="1200" spc="3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stal, </a:t>
            </a:r>
            <a:r>
              <a:rPr sz="1200" dirty="0">
                <a:latin typeface="TT Supermolot Bold"/>
                <a:cs typeface="TT Supermolot Bold"/>
              </a:rPr>
              <a:t>przy</a:t>
            </a:r>
            <a:r>
              <a:rPr sz="1200" spc="1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założeniu,</a:t>
            </a:r>
            <a:r>
              <a:rPr sz="1200" spc="1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że</a:t>
            </a:r>
            <a:r>
              <a:rPr sz="1200" spc="1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koszty</a:t>
            </a:r>
            <a:r>
              <a:rPr sz="1200" spc="1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pracy</a:t>
            </a:r>
            <a:r>
              <a:rPr sz="1200" spc="13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oraz</a:t>
            </a:r>
            <a:r>
              <a:rPr sz="1200" spc="1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wydajność</a:t>
            </a:r>
            <a:r>
              <a:rPr sz="1200" spc="1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</a:t>
            </a:r>
            <a:r>
              <a:rPr sz="1200" spc="1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Polsce</a:t>
            </a:r>
            <a:r>
              <a:rPr sz="1200" spc="13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i</a:t>
            </a:r>
            <a:r>
              <a:rPr sz="1200" spc="12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Portugalii </a:t>
            </a:r>
            <a:r>
              <a:rPr sz="1200" dirty="0">
                <a:latin typeface="TT Supermolot Bold"/>
                <a:cs typeface="TT Supermolot Bold"/>
              </a:rPr>
              <a:t>są zbliżone? </a:t>
            </a:r>
            <a:r>
              <a:rPr sz="1200" dirty="0">
                <a:latin typeface="TT Supermolot Regular"/>
                <a:cs typeface="TT Supermolot Regular"/>
              </a:rPr>
              <a:t>Przyjmij</a:t>
            </a:r>
            <a:r>
              <a:rPr sz="1200" spc="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koszt zakupu rudy</a:t>
            </a:r>
            <a:r>
              <a:rPr sz="1200" spc="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żelaza na</a:t>
            </a:r>
            <a:r>
              <a:rPr sz="1200" spc="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poziomie 414</a:t>
            </a:r>
            <a:r>
              <a:rPr sz="1200" spc="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zł/tonę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koksu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560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zł/tonę.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Poniżej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prezentowane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są</a:t>
            </a:r>
            <a:r>
              <a:rPr sz="1200" spc="13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wykresy</a:t>
            </a:r>
            <a:r>
              <a:rPr sz="1200" spc="1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dotyczące </a:t>
            </a:r>
            <a:r>
              <a:rPr sz="1200" dirty="0">
                <a:latin typeface="TT Supermolot Regular"/>
                <a:cs typeface="TT Supermolot Regular"/>
              </a:rPr>
              <a:t>energochłonności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procesu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produkcji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stali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oraz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koszty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związane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emisją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353701" y="3913128"/>
            <a:ext cx="26911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ENERGOCHŁONNOŚĆ PRODUKCJI </a:t>
            </a:r>
            <a:r>
              <a:rPr sz="1200" spc="-10" dirty="0">
                <a:latin typeface="TT Supermolot Bold"/>
                <a:cs typeface="TT Supermolot Bold"/>
              </a:rPr>
              <a:t>STALI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3587300" y="4427676"/>
            <a:ext cx="1335405" cy="66103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700" i="1" spc="-10" dirty="0">
                <a:latin typeface="TT Supermolot Italic"/>
                <a:cs typeface="TT Supermolot Italic"/>
              </a:rPr>
              <a:t>Źródło:</a:t>
            </a:r>
            <a:endParaRPr sz="700">
              <a:latin typeface="TT Supermolot Italic"/>
              <a:cs typeface="TT Supermolot Italic"/>
            </a:endParaRPr>
          </a:p>
          <a:p>
            <a:pPr marL="12700" marR="5080">
              <a:lnSpc>
                <a:spcPct val="119100"/>
              </a:lnSpc>
            </a:pPr>
            <a:r>
              <a:rPr sz="700" i="1" dirty="0">
                <a:latin typeface="TT Supermolot Italic"/>
                <a:cs typeface="TT Supermolot Italic"/>
              </a:rPr>
              <a:t>GUS,</a:t>
            </a:r>
            <a:r>
              <a:rPr sz="700" i="1" spc="-3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Efektywność</a:t>
            </a:r>
            <a:r>
              <a:rPr sz="700" i="1" spc="-25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Wykorzystania</a:t>
            </a:r>
            <a:r>
              <a:rPr sz="700" i="1" spc="50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Energii</a:t>
            </a:r>
            <a:r>
              <a:rPr sz="700" i="1" spc="-1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w</a:t>
            </a:r>
            <a:r>
              <a:rPr sz="700" i="1" spc="-1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Latach</a:t>
            </a:r>
            <a:r>
              <a:rPr sz="700" i="1" spc="-10" dirty="0">
                <a:latin typeface="TT Supermolot Italic"/>
                <a:cs typeface="TT Supermolot Italic"/>
              </a:rPr>
              <a:t> 2000–2010,</a:t>
            </a:r>
            <a:r>
              <a:rPr sz="700" i="1" spc="50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GUS,</a:t>
            </a:r>
            <a:r>
              <a:rPr sz="700" i="1" spc="-3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Efektywność</a:t>
            </a:r>
            <a:r>
              <a:rPr sz="700" i="1" spc="-25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wykorzystania</a:t>
            </a:r>
            <a:r>
              <a:rPr sz="700" i="1" spc="50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energii</a:t>
            </a:r>
            <a:r>
              <a:rPr sz="700" i="1" spc="-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w latach</a:t>
            </a:r>
            <a:r>
              <a:rPr sz="700" i="1" spc="-5" dirty="0">
                <a:latin typeface="TT Supermolot Italic"/>
                <a:cs typeface="TT Supermolot Italic"/>
              </a:rPr>
              <a:t> </a:t>
            </a:r>
            <a:r>
              <a:rPr sz="700" i="1" spc="-10" dirty="0">
                <a:latin typeface="TT Supermolot Italic"/>
                <a:cs typeface="TT Supermolot Italic"/>
              </a:rPr>
              <a:t>2008-</a:t>
            </a:r>
            <a:r>
              <a:rPr sz="700" i="1" spc="-20" dirty="0">
                <a:latin typeface="TT Supermolot Italic"/>
                <a:cs typeface="TT Supermolot Italic"/>
              </a:rPr>
              <a:t>2018</a:t>
            </a:r>
            <a:endParaRPr sz="700">
              <a:latin typeface="TT Supermolot Italic"/>
              <a:cs typeface="TT Supermolot Italic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340950" y="6959605"/>
            <a:ext cx="40354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PODPOWIEDŹ:</a:t>
            </a:r>
            <a:r>
              <a:rPr sz="11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1 toe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(tona oleju </a:t>
            </a:r>
            <a:r>
              <a:rPr sz="1200" spc="-10" dirty="0">
                <a:latin typeface="TT Supermolot Bold"/>
                <a:cs typeface="TT Supermolot Bold"/>
              </a:rPr>
              <a:t>ekwiwalentnego)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= 11,6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spc="-25" dirty="0">
                <a:latin typeface="TT Supermolot Bold"/>
                <a:cs typeface="TT Supermolot Bold"/>
              </a:rPr>
              <a:t>MWh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360003" y="3809654"/>
            <a:ext cx="4812665" cy="0"/>
          </a:xfrm>
          <a:custGeom>
            <a:avLst/>
            <a:gdLst/>
            <a:ahLst/>
            <a:cxnLst/>
            <a:rect l="l" t="t" r="r" b="b"/>
            <a:pathLst>
              <a:path w="4812665">
                <a:moveTo>
                  <a:pt x="481234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360003" y="6827829"/>
            <a:ext cx="4812665" cy="0"/>
          </a:xfrm>
          <a:custGeom>
            <a:avLst/>
            <a:gdLst/>
            <a:ahLst/>
            <a:cxnLst/>
            <a:rect l="l" t="t" r="r" b="b"/>
            <a:pathLst>
              <a:path w="4812665">
                <a:moveTo>
                  <a:pt x="481234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360003" y="4220067"/>
            <a:ext cx="4812665" cy="0"/>
          </a:xfrm>
          <a:custGeom>
            <a:avLst/>
            <a:gdLst/>
            <a:ahLst/>
            <a:cxnLst/>
            <a:rect l="l" t="t" r="r" b="b"/>
            <a:pathLst>
              <a:path w="4812665">
                <a:moveTo>
                  <a:pt x="481234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5519652" y="2006755"/>
            <a:ext cx="4812665" cy="0"/>
          </a:xfrm>
          <a:custGeom>
            <a:avLst/>
            <a:gdLst/>
            <a:ahLst/>
            <a:cxnLst/>
            <a:rect l="l" t="t" r="r" b="b"/>
            <a:pathLst>
              <a:path w="4812665">
                <a:moveTo>
                  <a:pt x="481234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5519652" y="7088830"/>
            <a:ext cx="4812665" cy="0"/>
          </a:xfrm>
          <a:custGeom>
            <a:avLst/>
            <a:gdLst/>
            <a:ahLst/>
            <a:cxnLst/>
            <a:rect l="l" t="t" r="r" b="b"/>
            <a:pathLst>
              <a:path w="4812665">
                <a:moveTo>
                  <a:pt x="481234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5519652" y="2622105"/>
            <a:ext cx="4812665" cy="0"/>
          </a:xfrm>
          <a:custGeom>
            <a:avLst/>
            <a:gdLst/>
            <a:ahLst/>
            <a:cxnLst/>
            <a:rect l="l" t="t" r="r" b="b"/>
            <a:pathLst>
              <a:path w="4812665">
                <a:moveTo>
                  <a:pt x="481234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 txBox="1"/>
          <p:nvPr/>
        </p:nvSpPr>
        <p:spPr>
          <a:xfrm>
            <a:off x="5487899" y="2101855"/>
            <a:ext cx="29857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ŚREDNI KOSZT UPRAWNIEŃ DO EMISJI </a:t>
            </a:r>
            <a:r>
              <a:rPr sz="1200" spc="-25" dirty="0">
                <a:latin typeface="TT Supermolot Bold"/>
                <a:cs typeface="TT Supermolot Bold"/>
              </a:rPr>
              <a:t>CO</a:t>
            </a:r>
            <a:r>
              <a:rPr sz="1800" spc="-37" baseline="-18518" dirty="0">
                <a:latin typeface="TT Supermolot Bold"/>
                <a:cs typeface="TT Supermolot Bold"/>
              </a:rPr>
              <a:t>²</a:t>
            </a:r>
            <a:endParaRPr sz="1800" baseline="-18518">
              <a:latin typeface="TT Supermolot Bold"/>
              <a:cs typeface="TT Supermolot Bold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5513299" y="2282195"/>
            <a:ext cx="47955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i="1" dirty="0">
                <a:latin typeface="TT Supermolot Italic"/>
                <a:cs typeface="TT Supermolot Italic"/>
              </a:rPr>
              <a:t>w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spc="-20" dirty="0">
                <a:latin typeface="TT Supermolot Italic"/>
                <a:cs typeface="TT Supermolot Italic"/>
              </a:rPr>
              <a:t>produkcji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1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spc="-20" dirty="0">
                <a:latin typeface="TT Supermolot Italic"/>
                <a:cs typeface="TT Supermolot Italic"/>
              </a:rPr>
              <a:t>MWh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w</a:t>
            </a:r>
            <a:r>
              <a:rPr sz="1100" i="1" spc="-30" dirty="0">
                <a:latin typeface="TT Supermolot Italic"/>
                <a:cs typeface="TT Supermolot Italic"/>
              </a:rPr>
              <a:t> </a:t>
            </a:r>
            <a:r>
              <a:rPr sz="1100" i="1" spc="-20" dirty="0">
                <a:latin typeface="TT Supermolot Italic"/>
                <a:cs typeface="TT Supermolot Italic"/>
              </a:rPr>
              <a:t>krajach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spc="-20" dirty="0">
                <a:latin typeface="TT Supermolot Italic"/>
                <a:cs typeface="TT Supermolot Italic"/>
              </a:rPr>
              <a:t>UE-</a:t>
            </a:r>
            <a:r>
              <a:rPr sz="1100" i="1" dirty="0">
                <a:latin typeface="TT Supermolot Italic"/>
                <a:cs typeface="TT Supermolot Italic"/>
              </a:rPr>
              <a:t>27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w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spc="-20" dirty="0">
                <a:latin typeface="TT Supermolot Italic"/>
                <a:cs typeface="TT Supermolot Italic"/>
              </a:rPr>
              <a:t>okresie</a:t>
            </a:r>
            <a:r>
              <a:rPr sz="1100" i="1" spc="-30" dirty="0">
                <a:latin typeface="TT Supermolot Italic"/>
                <a:cs typeface="TT Supermolot Italic"/>
              </a:rPr>
              <a:t> </a:t>
            </a:r>
            <a:r>
              <a:rPr sz="1100" i="1" spc="-20" dirty="0">
                <a:latin typeface="TT Supermolot Italic"/>
                <a:cs typeface="TT Supermolot Italic"/>
              </a:rPr>
              <a:t>styczeń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-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spc="-20" dirty="0">
                <a:latin typeface="TT Supermolot Italic"/>
                <a:cs typeface="TT Supermolot Italic"/>
              </a:rPr>
              <a:t>sierpień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spc="-20" dirty="0">
                <a:latin typeface="TT Supermolot Italic"/>
                <a:cs typeface="TT Supermolot Italic"/>
              </a:rPr>
              <a:t>2022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r.</a:t>
            </a:r>
            <a:r>
              <a:rPr sz="1100" i="1" spc="-30" dirty="0">
                <a:latin typeface="TT Supermolot Italic"/>
                <a:cs typeface="TT Supermolot Italic"/>
              </a:rPr>
              <a:t> </a:t>
            </a:r>
            <a:r>
              <a:rPr sz="1100" i="1" dirty="0">
                <a:latin typeface="TT Supermolot Italic"/>
                <a:cs typeface="TT Supermolot Italic"/>
              </a:rPr>
              <a:t>(w</a:t>
            </a:r>
            <a:r>
              <a:rPr sz="1100" i="1" spc="-35" dirty="0">
                <a:latin typeface="TT Supermolot Italic"/>
                <a:cs typeface="TT Supermolot Italic"/>
              </a:rPr>
              <a:t> </a:t>
            </a:r>
            <a:r>
              <a:rPr sz="1100" i="1" spc="-20" dirty="0">
                <a:latin typeface="TT Supermolot Italic"/>
                <a:cs typeface="TT Supermolot Italic"/>
              </a:rPr>
              <a:t>PLN)</a:t>
            </a:r>
            <a:endParaRPr sz="1100">
              <a:latin typeface="TT Supermolot Italic"/>
              <a:cs typeface="TT Supermolot Italic"/>
            </a:endParaRPr>
          </a:p>
        </p:txBody>
      </p:sp>
      <p:sp>
        <p:nvSpPr>
          <p:cNvPr id="183" name="object 18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20" dirty="0"/>
              <a:t> </a:t>
            </a:r>
            <a:r>
              <a:rPr dirty="0"/>
              <a:t>nr</a:t>
            </a:r>
            <a:r>
              <a:rPr spc="-15" dirty="0"/>
              <a:t> </a:t>
            </a:r>
            <a:r>
              <a:rPr dirty="0"/>
              <a:t>2</a:t>
            </a:r>
            <a:r>
              <a:rPr spc="-15" dirty="0"/>
              <a:t> </a:t>
            </a:r>
            <a:r>
              <a:rPr dirty="0"/>
              <a:t>//</a:t>
            </a:r>
            <a:r>
              <a:rPr spc="-25" dirty="0"/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5" dirty="0"/>
              <a:t> </a:t>
            </a:r>
            <a:r>
              <a:rPr dirty="0"/>
              <a:t>Gospodarka</a:t>
            </a:r>
            <a:r>
              <a:rPr spc="-15" dirty="0"/>
              <a:t> </a:t>
            </a:r>
            <a:r>
              <a:rPr spc="-10" dirty="0"/>
              <a:t>wodorowa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9149301" y="6221771"/>
            <a:ext cx="30226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i="1" spc="-10" dirty="0">
                <a:latin typeface="TT Supermolot Italic"/>
                <a:cs typeface="TT Supermolot Italic"/>
              </a:rPr>
              <a:t>Źródło:</a:t>
            </a:r>
            <a:endParaRPr sz="700">
              <a:latin typeface="TT Supermolot Italic"/>
              <a:cs typeface="TT Supermolot Italic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9149301" y="6328452"/>
            <a:ext cx="1161415" cy="28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z="700" i="1" dirty="0">
                <a:latin typeface="TT Supermolot Italic"/>
                <a:cs typeface="TT Supermolot Italic"/>
              </a:rPr>
              <a:t>Polski</a:t>
            </a:r>
            <a:r>
              <a:rPr sz="700" i="1" spc="-1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Instytut</a:t>
            </a:r>
            <a:r>
              <a:rPr sz="700" i="1" spc="-10" dirty="0">
                <a:latin typeface="TT Supermolot Italic"/>
                <a:cs typeface="TT Supermolot Italic"/>
              </a:rPr>
              <a:t> Ekonomiczny,</a:t>
            </a:r>
            <a:r>
              <a:rPr sz="700" i="1" spc="500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Tygodnik</a:t>
            </a:r>
            <a:r>
              <a:rPr sz="700" i="1" spc="-35" dirty="0">
                <a:latin typeface="TT Supermolot Italic"/>
                <a:cs typeface="TT Supermolot Italic"/>
              </a:rPr>
              <a:t> </a:t>
            </a:r>
            <a:r>
              <a:rPr sz="700" i="1" dirty="0">
                <a:latin typeface="TT Supermolot Italic"/>
                <a:cs typeface="TT Supermolot Italic"/>
              </a:rPr>
              <a:t>gospodarczy</a:t>
            </a:r>
            <a:r>
              <a:rPr sz="700" i="1" spc="-35" dirty="0">
                <a:latin typeface="TT Supermolot Italic"/>
                <a:cs typeface="TT Supermolot Italic"/>
              </a:rPr>
              <a:t> </a:t>
            </a:r>
            <a:r>
              <a:rPr sz="700" i="1" spc="-20" dirty="0">
                <a:latin typeface="TT Supermolot Italic"/>
                <a:cs typeface="TT Supermolot Italic"/>
              </a:rPr>
              <a:t>PIE,</a:t>
            </a:r>
            <a:endParaRPr sz="700">
              <a:latin typeface="TT Supermolot Italic"/>
              <a:cs typeface="TT Supermolot Italic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9149301" y="6602886"/>
            <a:ext cx="37401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i="1" spc="-10" dirty="0">
                <a:latin typeface="TT Supermolot Italic"/>
                <a:cs typeface="TT Supermolot Italic"/>
              </a:rPr>
              <a:t>36/2022</a:t>
            </a:r>
            <a:endParaRPr sz="700">
              <a:latin typeface="TT Supermolot Italic"/>
              <a:cs typeface="TT Supermolot Ital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998" y="184458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8300" y="2101855"/>
            <a:ext cx="5451475" cy="1541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KOSZT </a:t>
            </a:r>
            <a:r>
              <a:rPr sz="1200" spc="-10" dirty="0">
                <a:latin typeface="TT Supermolot Bold"/>
                <a:cs typeface="TT Supermolot Bold"/>
              </a:rPr>
              <a:t>STALI:</a:t>
            </a:r>
            <a:endParaRPr sz="1200">
              <a:latin typeface="TT Supermolot Bold"/>
              <a:cs typeface="TT Supermolot Bold"/>
            </a:endParaRPr>
          </a:p>
          <a:p>
            <a:pPr marL="635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3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500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zł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TT Supermolot Bold"/>
                <a:cs typeface="TT Supermolot Bold"/>
              </a:rPr>
              <a:t>KOSZT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EMISJI </a:t>
            </a:r>
            <a:r>
              <a:rPr sz="1200" spc="-20" dirty="0">
                <a:latin typeface="TT Supermolot Bold"/>
                <a:cs typeface="TT Supermolot Bold"/>
              </a:rPr>
              <a:t>CO</a:t>
            </a:r>
            <a:r>
              <a:rPr sz="1050" spc="-30" baseline="-31746" dirty="0">
                <a:latin typeface="TT Supermolot Bold"/>
                <a:cs typeface="TT Supermolot Bold"/>
              </a:rPr>
              <a:t>2</a:t>
            </a:r>
            <a:r>
              <a:rPr sz="1200" spc="-20" dirty="0">
                <a:latin typeface="TT Supermolot Bold"/>
                <a:cs typeface="TT Supermolot Bold"/>
              </a:rPr>
              <a:t>:</a:t>
            </a:r>
            <a:endParaRPr sz="1200">
              <a:latin typeface="TT Supermolot Bold"/>
              <a:cs typeface="TT Supermolot Bold"/>
            </a:endParaRPr>
          </a:p>
          <a:p>
            <a:pPr marL="635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jednostkowe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zużycie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energii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[MWh]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koszt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emisji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[zł/MWh]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63500">
              <a:lnSpc>
                <a:spcPct val="100000"/>
              </a:lnSpc>
            </a:pPr>
            <a:r>
              <a:rPr sz="1200" spc="-10" dirty="0">
                <a:latin typeface="TT Supermolot Bold"/>
                <a:cs typeface="TT Supermolot Bold"/>
              </a:rPr>
              <a:t>PRZYCHÓD:</a:t>
            </a:r>
            <a:endParaRPr sz="1200">
              <a:latin typeface="TT Supermolot Bold"/>
              <a:cs typeface="TT Supermolot Bold"/>
            </a:endParaRPr>
          </a:p>
          <a:p>
            <a:pPr marL="635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[koszt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stali]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[koszt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emisji)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[jednostkowy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koszt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surowców]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25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[masa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surowców]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3772" y="3816355"/>
            <a:ext cx="2440305" cy="39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KOSZT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EMISJI CO</a:t>
            </a:r>
            <a:r>
              <a:rPr sz="1050" baseline="-31746" dirty="0">
                <a:latin typeface="TT Supermolot Bold"/>
                <a:cs typeface="TT Supermolot Bold"/>
              </a:rPr>
              <a:t>2</a:t>
            </a:r>
            <a:r>
              <a:rPr sz="1050" spc="187" baseline="-31746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 </a:t>
            </a:r>
            <a:r>
              <a:rPr sz="1200" spc="-10" dirty="0">
                <a:latin typeface="TT Supermolot Bold"/>
                <a:cs typeface="TT Supermolot Bold"/>
              </a:rPr>
              <a:t>POLSCE:</a:t>
            </a:r>
            <a:endParaRPr sz="1200">
              <a:latin typeface="TT Supermolot Bold"/>
              <a:cs typeface="TT Supermolot Bold"/>
            </a:endParaRPr>
          </a:p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11,6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0,189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[MWh]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280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[zł/MWh]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=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55798" y="4027500"/>
            <a:ext cx="684530" cy="19367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L="42545">
              <a:lnSpc>
                <a:spcPts val="1375"/>
              </a:lnSpc>
            </a:pP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613,87</a:t>
            </a:r>
            <a:r>
              <a:rPr sz="1200" spc="-3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zł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9172" y="4387855"/>
            <a:ext cx="3145155" cy="39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PRZYCHÓD W </a:t>
            </a:r>
            <a:r>
              <a:rPr sz="1200" spc="-10" dirty="0">
                <a:latin typeface="TT Supermolot Bold"/>
                <a:cs typeface="TT Supermolot Bold"/>
              </a:rPr>
              <a:t>POLSCE: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3500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zł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613,87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zł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–1,25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414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zł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0,6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560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zł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=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11803" y="4594504"/>
            <a:ext cx="819150" cy="19367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L="42545">
              <a:lnSpc>
                <a:spcPts val="1415"/>
              </a:lnSpc>
            </a:pP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2032,63</a:t>
            </a:r>
            <a:r>
              <a:rPr sz="1200" spc="-4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zł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3734" y="4959355"/>
            <a:ext cx="2369185" cy="39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KOSZT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EMISJI CO</a:t>
            </a:r>
            <a:r>
              <a:rPr sz="1050" baseline="-31746" dirty="0">
                <a:latin typeface="TT Supermolot Bold"/>
                <a:cs typeface="TT Supermolot Bold"/>
              </a:rPr>
              <a:t>2</a:t>
            </a:r>
            <a:r>
              <a:rPr sz="1050" spc="-7" baseline="-31746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 </a:t>
            </a:r>
            <a:r>
              <a:rPr sz="1200" spc="-10" dirty="0">
                <a:latin typeface="TT Supermolot Bold"/>
                <a:cs typeface="TT Supermolot Bold"/>
              </a:rPr>
              <a:t>PORTUGALII:</a:t>
            </a:r>
            <a:endParaRPr sz="1200">
              <a:latin typeface="TT Supermolot Bold"/>
              <a:cs typeface="TT Supermolot Bold"/>
            </a:endParaRPr>
          </a:p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11,6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0,189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[MWh]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80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[zł/MWh]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=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74797" y="5170500"/>
            <a:ext cx="684530" cy="19367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L="40640">
              <a:lnSpc>
                <a:spcPts val="1375"/>
              </a:lnSpc>
            </a:pP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175,39 </a:t>
            </a:r>
            <a:r>
              <a:rPr sz="12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zł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9134" y="5530855"/>
            <a:ext cx="3143250" cy="39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PRZYCHÓD W </a:t>
            </a:r>
            <a:r>
              <a:rPr sz="1200" spc="-10" dirty="0">
                <a:latin typeface="TT Supermolot Bold"/>
                <a:cs typeface="TT Supermolot Bold"/>
              </a:rPr>
              <a:t>PORTUGALII: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3500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zł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175,39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zł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–1,25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414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zł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0,6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560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zł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=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11803" y="5736005"/>
            <a:ext cx="702310" cy="19367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ts val="1425"/>
              </a:lnSpc>
            </a:pP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2471,11 </a:t>
            </a:r>
            <a:r>
              <a:rPr sz="1200" spc="-25" dirty="0">
                <a:solidFill>
                  <a:srgbClr val="FFFFFF"/>
                </a:solidFill>
                <a:latin typeface="TT Supermolot Bold"/>
                <a:cs typeface="TT Supermolot Bold"/>
              </a:rPr>
              <a:t>zł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9134" y="6102355"/>
            <a:ext cx="27216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ILE</a:t>
            </a:r>
            <a:r>
              <a:rPr sz="1200" spc="-2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%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WIĘCEJ</a:t>
            </a:r>
            <a:r>
              <a:rPr sz="1200" spc="-2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ZAROBI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PORTUGALCZYK?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65400" y="6560828"/>
            <a:ext cx="3035300" cy="0"/>
          </a:xfrm>
          <a:custGeom>
            <a:avLst/>
            <a:gdLst/>
            <a:ahLst/>
            <a:cxnLst/>
            <a:rect l="l" t="t" r="r" b="b"/>
            <a:pathLst>
              <a:path w="3035300">
                <a:moveTo>
                  <a:pt x="0" y="0"/>
                </a:moveTo>
                <a:lnTo>
                  <a:pt x="303480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69800" y="6560828"/>
            <a:ext cx="1066165" cy="0"/>
          </a:xfrm>
          <a:custGeom>
            <a:avLst/>
            <a:gdLst/>
            <a:ahLst/>
            <a:cxnLst/>
            <a:rect l="l" t="t" r="r" b="b"/>
            <a:pathLst>
              <a:path w="1066164">
                <a:moveTo>
                  <a:pt x="0" y="0"/>
                </a:moveTo>
                <a:lnTo>
                  <a:pt x="106560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57405" y="6332890"/>
            <a:ext cx="308864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[przychód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Portugalii]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[przychód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Polsce]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13893" y="6561490"/>
            <a:ext cx="13760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[przychód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Polsce]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72765" y="6332890"/>
            <a:ext cx="10687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271,11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–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2032,63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19653" y="6561490"/>
            <a:ext cx="5753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T Supermolot Regular"/>
                <a:cs typeface="TT Supermolot Regular"/>
              </a:rPr>
              <a:t>2032,63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49297" y="6458925"/>
            <a:ext cx="5689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100%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=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59225" y="6458925"/>
            <a:ext cx="5689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100%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50" dirty="0">
                <a:latin typeface="TT Supermolot Regular"/>
                <a:cs typeface="TT Supermolot Regular"/>
              </a:rPr>
              <a:t>=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738405" y="6483006"/>
            <a:ext cx="522605" cy="19367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L="49530">
              <a:lnSpc>
                <a:spcPts val="1350"/>
              </a:lnSpc>
            </a:pP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21,6%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31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20" dirty="0"/>
              <a:t> </a:t>
            </a:r>
            <a:r>
              <a:rPr dirty="0"/>
              <a:t>nr</a:t>
            </a:r>
            <a:r>
              <a:rPr spc="-15" dirty="0"/>
              <a:t> </a:t>
            </a:r>
            <a:r>
              <a:rPr dirty="0"/>
              <a:t>2</a:t>
            </a:r>
            <a:r>
              <a:rPr spc="-15" dirty="0"/>
              <a:t> </a:t>
            </a:r>
            <a:r>
              <a:rPr dirty="0"/>
              <a:t>//</a:t>
            </a:r>
            <a:r>
              <a:rPr spc="-20" dirty="0"/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5" dirty="0"/>
              <a:t> </a:t>
            </a:r>
            <a:r>
              <a:rPr dirty="0"/>
              <a:t>Gospodarka</a:t>
            </a:r>
            <a:r>
              <a:rPr spc="-15" dirty="0"/>
              <a:t> </a:t>
            </a:r>
            <a:r>
              <a:rPr spc="-10" dirty="0"/>
              <a:t>wodorowa</a:t>
            </a:r>
            <a:endParaRPr sz="1000">
              <a:latin typeface="TT Supermolot Bold"/>
              <a:cs typeface="TT Supermolot Bold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7300" y="943845"/>
            <a:ext cx="7140575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21915" algn="l"/>
                <a:tab pos="2952115" algn="l"/>
                <a:tab pos="344424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1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–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ODPOWIEDZI</a:t>
            </a:r>
            <a:endParaRPr sz="5000">
              <a:latin typeface="TT Supermolot Light"/>
              <a:cs typeface="TT Supermolot Ligh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7240" y="863592"/>
            <a:ext cx="4100195" cy="1837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3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</a:t>
            </a:r>
            <a:r>
              <a:rPr sz="1100" spc="-1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PRACY</a:t>
            </a:r>
            <a:r>
              <a:rPr sz="1100" spc="-10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//</a:t>
            </a:r>
            <a:r>
              <a:rPr sz="11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Ile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wody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w</a:t>
            </a:r>
            <a:r>
              <a:rPr sz="1200" spc="-10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Bold"/>
                <a:cs typeface="TT Supermolot Bold"/>
              </a:rPr>
              <a:t>produkcji</a:t>
            </a:r>
            <a:r>
              <a:rPr sz="1200" spc="-1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wodoru?</a:t>
            </a:r>
            <a:endParaRPr sz="1200">
              <a:latin typeface="TT Supermolot Bold"/>
              <a:cs typeface="TT Supermolot Bold"/>
            </a:endParaRPr>
          </a:p>
          <a:p>
            <a:pPr marL="12700">
              <a:lnSpc>
                <a:spcPts val="5990"/>
              </a:lnSpc>
              <a:tabLst>
                <a:tab pos="262255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2</a:t>
            </a:r>
            <a:endParaRPr sz="5000">
              <a:latin typeface="TT Supermolot Light"/>
              <a:cs typeface="TT Supermolot Light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600" dirty="0">
                <a:latin typeface="TT Supermolot Bold"/>
                <a:cs typeface="TT Supermolot Bold"/>
              </a:rPr>
              <a:t>Ile</a:t>
            </a:r>
            <a:r>
              <a:rPr sz="1600" spc="-4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wynosi</a:t>
            </a:r>
            <a:r>
              <a:rPr sz="1600" spc="-4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masa</a:t>
            </a:r>
            <a:r>
              <a:rPr sz="1600" spc="-4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cząsteczkowa</a:t>
            </a:r>
            <a:r>
              <a:rPr sz="1600" spc="-40" dirty="0">
                <a:latin typeface="TT Supermolot Bold"/>
                <a:cs typeface="TT Supermolot Bold"/>
              </a:rPr>
              <a:t> </a:t>
            </a:r>
            <a:r>
              <a:rPr sz="1600" spc="-10" dirty="0">
                <a:latin typeface="TT Supermolot Bold"/>
                <a:cs typeface="TT Supermolot Bold"/>
              </a:rPr>
              <a:t>wody?</a:t>
            </a:r>
            <a:endParaRPr sz="1600">
              <a:latin typeface="TT Supermolot Bold"/>
              <a:cs typeface="TT Supermolot Bold"/>
            </a:endParaRPr>
          </a:p>
          <a:p>
            <a:pPr marL="12700" marR="5080">
              <a:lnSpc>
                <a:spcPct val="117200"/>
              </a:lnSpc>
            </a:pPr>
            <a:r>
              <a:rPr sz="1600" dirty="0">
                <a:latin typeface="TT Supermolot Bold"/>
                <a:cs typeface="TT Supermolot Bold"/>
              </a:rPr>
              <a:t>Ile</a:t>
            </a:r>
            <a:r>
              <a:rPr sz="1600" spc="-1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wody</a:t>
            </a:r>
            <a:r>
              <a:rPr sz="1600" spc="-1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jest</a:t>
            </a:r>
            <a:r>
              <a:rPr sz="1600" spc="-1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potrzebnej</a:t>
            </a:r>
            <a:r>
              <a:rPr sz="1600" spc="-1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do</a:t>
            </a:r>
            <a:r>
              <a:rPr sz="1600" spc="-5" dirty="0">
                <a:latin typeface="TT Supermolot Bold"/>
                <a:cs typeface="TT Supermolot Bold"/>
              </a:rPr>
              <a:t> </a:t>
            </a:r>
            <a:r>
              <a:rPr sz="1600" spc="-10" dirty="0">
                <a:latin typeface="TT Supermolot Bold"/>
                <a:cs typeface="TT Supermolot Bold"/>
              </a:rPr>
              <a:t>wyprodukowania </a:t>
            </a:r>
            <a:r>
              <a:rPr sz="1600" dirty="0">
                <a:latin typeface="TT Supermolot Bold"/>
                <a:cs typeface="TT Supermolot Bold"/>
              </a:rPr>
              <a:t>kilograma </a:t>
            </a:r>
            <a:r>
              <a:rPr sz="1600" spc="-10" dirty="0">
                <a:latin typeface="TT Supermolot Bold"/>
                <a:cs typeface="TT Supermolot Bold"/>
              </a:rPr>
              <a:t>wodoru?</a:t>
            </a:r>
            <a:endParaRPr sz="16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005999" y="3881178"/>
            <a:ext cx="2707005" cy="3127375"/>
            <a:chOff x="3005999" y="3881178"/>
            <a:chExt cx="2707005" cy="3127375"/>
          </a:xfrm>
        </p:grpSpPr>
        <p:sp>
          <p:nvSpPr>
            <p:cNvPr id="5" name="object 5"/>
            <p:cNvSpPr/>
            <p:nvPr/>
          </p:nvSpPr>
          <p:spPr>
            <a:xfrm>
              <a:off x="3005999" y="3881178"/>
              <a:ext cx="2223135" cy="2571750"/>
            </a:xfrm>
            <a:custGeom>
              <a:avLst/>
              <a:gdLst/>
              <a:ahLst/>
              <a:cxnLst/>
              <a:rect l="l" t="t" r="r" b="b"/>
              <a:pathLst>
                <a:path w="2223135" h="2571750">
                  <a:moveTo>
                    <a:pt x="2168994" y="0"/>
                  </a:moveTo>
                  <a:lnTo>
                    <a:pt x="54000" y="0"/>
                  </a:lnTo>
                  <a:lnTo>
                    <a:pt x="32982" y="4244"/>
                  </a:lnTo>
                  <a:lnTo>
                    <a:pt x="15817" y="15817"/>
                  </a:lnTo>
                  <a:lnTo>
                    <a:pt x="4244" y="32982"/>
                  </a:lnTo>
                  <a:lnTo>
                    <a:pt x="0" y="54000"/>
                  </a:lnTo>
                  <a:lnTo>
                    <a:pt x="0" y="2517749"/>
                  </a:lnTo>
                  <a:lnTo>
                    <a:pt x="4244" y="2538767"/>
                  </a:lnTo>
                  <a:lnTo>
                    <a:pt x="15817" y="2555932"/>
                  </a:lnTo>
                  <a:lnTo>
                    <a:pt x="32982" y="2567505"/>
                  </a:lnTo>
                  <a:lnTo>
                    <a:pt x="54000" y="2571750"/>
                  </a:lnTo>
                  <a:lnTo>
                    <a:pt x="2168994" y="2571750"/>
                  </a:lnTo>
                  <a:lnTo>
                    <a:pt x="2190017" y="2567505"/>
                  </a:lnTo>
                  <a:lnTo>
                    <a:pt x="2207182" y="2555932"/>
                  </a:lnTo>
                  <a:lnTo>
                    <a:pt x="2218752" y="2538767"/>
                  </a:lnTo>
                  <a:lnTo>
                    <a:pt x="2222995" y="2517749"/>
                  </a:lnTo>
                  <a:lnTo>
                    <a:pt x="2222995" y="54000"/>
                  </a:lnTo>
                  <a:lnTo>
                    <a:pt x="2218752" y="32982"/>
                  </a:lnTo>
                  <a:lnTo>
                    <a:pt x="2207182" y="15817"/>
                  </a:lnTo>
                  <a:lnTo>
                    <a:pt x="2190017" y="4244"/>
                  </a:lnTo>
                  <a:lnTo>
                    <a:pt x="2168994" y="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745344" y="6041183"/>
              <a:ext cx="967740" cy="967740"/>
            </a:xfrm>
            <a:custGeom>
              <a:avLst/>
              <a:gdLst/>
              <a:ahLst/>
              <a:cxnLst/>
              <a:rect l="l" t="t" r="r" b="b"/>
              <a:pathLst>
                <a:path w="967739" h="967740">
                  <a:moveTo>
                    <a:pt x="483654" y="0"/>
                  </a:moveTo>
                  <a:lnTo>
                    <a:pt x="0" y="483654"/>
                  </a:lnTo>
                  <a:lnTo>
                    <a:pt x="483654" y="967320"/>
                  </a:lnTo>
                  <a:lnTo>
                    <a:pt x="967308" y="483654"/>
                  </a:lnTo>
                  <a:lnTo>
                    <a:pt x="4836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461299" y="3873505"/>
            <a:ext cx="1530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1</a:t>
            </a:r>
            <a:endParaRPr sz="3000">
              <a:latin typeface="TT Supermolot Bold"/>
              <a:cs typeface="TT Supermolot 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34862" y="5332862"/>
            <a:ext cx="1174750" cy="902969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10"/>
              </a:spcBef>
            </a:pPr>
            <a:r>
              <a:rPr sz="2900" spc="40" dirty="0">
                <a:solidFill>
                  <a:srgbClr val="FFFFFF"/>
                </a:solidFill>
                <a:latin typeface="TT Supermolot Bold"/>
                <a:cs typeface="TT Supermolot Bold"/>
              </a:rPr>
              <a:t>Wodór</a:t>
            </a:r>
            <a:endParaRPr sz="2900">
              <a:latin typeface="TT Supermolot Bold"/>
              <a:cs typeface="TT Supermolot Bold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sz="2000" spc="40" dirty="0">
                <a:solidFill>
                  <a:srgbClr val="FFFFFF"/>
                </a:solidFill>
                <a:latin typeface="TT Supermolot Bold"/>
                <a:cs typeface="TT Supermolot Bold"/>
              </a:rPr>
              <a:t>1,008</a:t>
            </a:r>
            <a:endParaRPr sz="2000">
              <a:latin typeface="TT Supermolot Bold"/>
              <a:cs typeface="TT Supermolot Bold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5588999" y="3881178"/>
            <a:ext cx="2707005" cy="3127375"/>
            <a:chOff x="5588999" y="3881178"/>
            <a:chExt cx="2707005" cy="3127375"/>
          </a:xfrm>
        </p:grpSpPr>
        <p:sp>
          <p:nvSpPr>
            <p:cNvPr id="10" name="object 10"/>
            <p:cNvSpPr/>
            <p:nvPr/>
          </p:nvSpPr>
          <p:spPr>
            <a:xfrm>
              <a:off x="5588999" y="3881178"/>
              <a:ext cx="2223135" cy="2571750"/>
            </a:xfrm>
            <a:custGeom>
              <a:avLst/>
              <a:gdLst/>
              <a:ahLst/>
              <a:cxnLst/>
              <a:rect l="l" t="t" r="r" b="b"/>
              <a:pathLst>
                <a:path w="2223134" h="2571750">
                  <a:moveTo>
                    <a:pt x="2168994" y="0"/>
                  </a:moveTo>
                  <a:lnTo>
                    <a:pt x="54000" y="0"/>
                  </a:lnTo>
                  <a:lnTo>
                    <a:pt x="32982" y="4244"/>
                  </a:lnTo>
                  <a:lnTo>
                    <a:pt x="15817" y="15817"/>
                  </a:lnTo>
                  <a:lnTo>
                    <a:pt x="4244" y="32982"/>
                  </a:lnTo>
                  <a:lnTo>
                    <a:pt x="0" y="54000"/>
                  </a:lnTo>
                  <a:lnTo>
                    <a:pt x="0" y="2517749"/>
                  </a:lnTo>
                  <a:lnTo>
                    <a:pt x="4244" y="2538767"/>
                  </a:lnTo>
                  <a:lnTo>
                    <a:pt x="15817" y="2555932"/>
                  </a:lnTo>
                  <a:lnTo>
                    <a:pt x="32982" y="2567505"/>
                  </a:lnTo>
                  <a:lnTo>
                    <a:pt x="54000" y="2571750"/>
                  </a:lnTo>
                  <a:lnTo>
                    <a:pt x="2168994" y="2571750"/>
                  </a:lnTo>
                  <a:lnTo>
                    <a:pt x="2190017" y="2567505"/>
                  </a:lnTo>
                  <a:lnTo>
                    <a:pt x="2207182" y="2555932"/>
                  </a:lnTo>
                  <a:lnTo>
                    <a:pt x="2218752" y="2538767"/>
                  </a:lnTo>
                  <a:lnTo>
                    <a:pt x="2222995" y="2517749"/>
                  </a:lnTo>
                  <a:lnTo>
                    <a:pt x="2222995" y="54000"/>
                  </a:lnTo>
                  <a:lnTo>
                    <a:pt x="2218752" y="32982"/>
                  </a:lnTo>
                  <a:lnTo>
                    <a:pt x="2207182" y="15817"/>
                  </a:lnTo>
                  <a:lnTo>
                    <a:pt x="2190017" y="4244"/>
                  </a:lnTo>
                  <a:lnTo>
                    <a:pt x="2168994" y="0"/>
                  </a:lnTo>
                  <a:close/>
                </a:path>
              </a:pathLst>
            </a:custGeom>
            <a:solidFill>
              <a:srgbClr val="3A9B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328343" y="6041183"/>
              <a:ext cx="967740" cy="967740"/>
            </a:xfrm>
            <a:custGeom>
              <a:avLst/>
              <a:gdLst/>
              <a:ahLst/>
              <a:cxnLst/>
              <a:rect l="l" t="t" r="r" b="b"/>
              <a:pathLst>
                <a:path w="967740" h="967740">
                  <a:moveTo>
                    <a:pt x="483654" y="0"/>
                  </a:moveTo>
                  <a:lnTo>
                    <a:pt x="0" y="483654"/>
                  </a:lnTo>
                  <a:lnTo>
                    <a:pt x="483654" y="967320"/>
                  </a:lnTo>
                  <a:lnTo>
                    <a:pt x="967308" y="483654"/>
                  </a:lnTo>
                  <a:lnTo>
                    <a:pt x="48365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5756300" y="3968755"/>
            <a:ext cx="2540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8</a:t>
            </a:r>
            <a:endParaRPr sz="3000">
              <a:latin typeface="TT Supermolot Bold"/>
              <a:cs typeface="TT Supermolot Bold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03633" y="5332862"/>
            <a:ext cx="800100" cy="902969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21590">
              <a:lnSpc>
                <a:spcPct val="100000"/>
              </a:lnSpc>
              <a:spcBef>
                <a:spcPts val="710"/>
              </a:spcBef>
            </a:pPr>
            <a:r>
              <a:rPr sz="2900" spc="35" dirty="0">
                <a:solidFill>
                  <a:srgbClr val="FFFFFF"/>
                </a:solidFill>
                <a:latin typeface="TT Supermolot Bold"/>
                <a:cs typeface="TT Supermolot Bold"/>
              </a:rPr>
              <a:t>Tlen</a:t>
            </a:r>
            <a:endParaRPr sz="2900">
              <a:latin typeface="TT Supermolot Bold"/>
              <a:cs typeface="TT Supermolot Bold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sz="2000" spc="40" dirty="0">
                <a:solidFill>
                  <a:srgbClr val="FFFFFF"/>
                </a:solidFill>
                <a:latin typeface="TT Supermolot Bold"/>
                <a:cs typeface="TT Supermolot Bold"/>
              </a:rPr>
              <a:t>15,999</a:t>
            </a:r>
            <a:endParaRPr sz="2000">
              <a:latin typeface="TT Supermolot Bold"/>
              <a:cs typeface="TT Supermolot Bold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27616" y="4159255"/>
            <a:ext cx="3357245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00960" algn="l"/>
              </a:tabLst>
            </a:pPr>
            <a:r>
              <a:rPr sz="900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H</a:t>
            </a:r>
            <a:r>
              <a:rPr sz="9000" dirty="0">
                <a:solidFill>
                  <a:srgbClr val="FFFFFF"/>
                </a:solidFill>
                <a:latin typeface="TT Supermolot Bold"/>
                <a:cs typeface="TT Supermolot Bold"/>
              </a:rPr>
              <a:t>	</a:t>
            </a:r>
            <a:r>
              <a:rPr sz="9000" spc="-50" dirty="0">
                <a:solidFill>
                  <a:srgbClr val="FFFFFF"/>
                </a:solidFill>
                <a:latin typeface="TT Supermolot Bold"/>
                <a:cs typeface="TT Supermolot Bold"/>
              </a:rPr>
              <a:t>O</a:t>
            </a:r>
            <a:endParaRPr sz="9000">
              <a:latin typeface="TT Supermolot Bold"/>
              <a:cs typeface="TT Supermolot Bol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159298" y="6102355"/>
            <a:ext cx="10579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masa</a:t>
            </a:r>
            <a:r>
              <a:rPr sz="1200" spc="-3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atomowa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159298" y="4006855"/>
            <a:ext cx="10769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liczba </a:t>
            </a:r>
            <a:r>
              <a:rPr sz="1200" spc="-10" dirty="0">
                <a:latin typeface="TT Supermolot Regular"/>
                <a:cs typeface="TT Supermolot Regular"/>
              </a:rPr>
              <a:t>atomowa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59298" y="4768855"/>
            <a:ext cx="1270635" cy="3987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</a:pPr>
            <a:r>
              <a:rPr sz="1200" dirty="0">
                <a:latin typeface="TT Supermolot Regular"/>
                <a:cs typeface="TT Supermolot Regular"/>
              </a:rPr>
              <a:t>symbol</a:t>
            </a:r>
            <a:r>
              <a:rPr sz="1200" spc="-40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chemiczny pierwiastka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59298" y="5626105"/>
            <a:ext cx="12611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nazwa</a:t>
            </a:r>
            <a:r>
              <a:rPr sz="1200" spc="-3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pierwiastka</a:t>
            </a:r>
            <a:endParaRPr sz="1200">
              <a:latin typeface="TT Supermolot Regular"/>
              <a:cs typeface="TT Supermolot Regular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8171998" y="3878003"/>
            <a:ext cx="1236345" cy="2572385"/>
            <a:chOff x="8171998" y="3878003"/>
            <a:chExt cx="1236345" cy="2572385"/>
          </a:xfrm>
        </p:grpSpPr>
        <p:sp>
          <p:nvSpPr>
            <p:cNvPr id="20" name="object 20"/>
            <p:cNvSpPr/>
            <p:nvPr/>
          </p:nvSpPr>
          <p:spPr>
            <a:xfrm>
              <a:off x="8171998" y="3879591"/>
              <a:ext cx="1236345" cy="0"/>
            </a:xfrm>
            <a:custGeom>
              <a:avLst/>
              <a:gdLst/>
              <a:ahLst/>
              <a:cxnLst/>
              <a:rect l="l" t="t" r="r" b="b"/>
              <a:pathLst>
                <a:path w="1236345">
                  <a:moveTo>
                    <a:pt x="123600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171998" y="4363304"/>
              <a:ext cx="1236345" cy="0"/>
            </a:xfrm>
            <a:custGeom>
              <a:avLst/>
              <a:gdLst/>
              <a:ahLst/>
              <a:cxnLst/>
              <a:rect l="l" t="t" r="r" b="b"/>
              <a:pathLst>
                <a:path w="1236345">
                  <a:moveTo>
                    <a:pt x="123600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171998" y="5488631"/>
              <a:ext cx="1236345" cy="0"/>
            </a:xfrm>
            <a:custGeom>
              <a:avLst/>
              <a:gdLst/>
              <a:ahLst/>
              <a:cxnLst/>
              <a:rect l="l" t="t" r="r" b="b"/>
              <a:pathLst>
                <a:path w="1236345">
                  <a:moveTo>
                    <a:pt x="123600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171998" y="5975392"/>
              <a:ext cx="1236345" cy="0"/>
            </a:xfrm>
            <a:custGeom>
              <a:avLst/>
              <a:gdLst/>
              <a:ahLst/>
              <a:cxnLst/>
              <a:rect l="l" t="t" r="r" b="b"/>
              <a:pathLst>
                <a:path w="1236345">
                  <a:moveTo>
                    <a:pt x="123600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171998" y="6448529"/>
              <a:ext cx="1236345" cy="0"/>
            </a:xfrm>
            <a:custGeom>
              <a:avLst/>
              <a:gdLst/>
              <a:ahLst/>
              <a:cxnLst/>
              <a:rect l="l" t="t" r="r" b="b"/>
              <a:pathLst>
                <a:path w="1236345">
                  <a:moveTo>
                    <a:pt x="1236002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9900904" y="400055"/>
            <a:ext cx="4438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UCZEŃ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7300" y="387355"/>
            <a:ext cx="4570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Scenariusz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nr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Gospodarka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wodorowa</a:t>
            </a:r>
            <a:endParaRPr sz="1200">
              <a:latin typeface="TT Supermolot Regular"/>
              <a:cs typeface="TT Supermolot Regula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688" y="400055"/>
            <a:ext cx="80708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NAUCZYCIEL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9998" y="1844581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7300" y="2101855"/>
            <a:ext cx="1790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Bold"/>
                <a:cs typeface="TT Supermolot Bold"/>
              </a:rPr>
              <a:t>WZÓR CHEMICZNY </a:t>
            </a:r>
            <a:r>
              <a:rPr sz="1200" spc="-10" dirty="0">
                <a:latin typeface="TT Supermolot Bold"/>
                <a:cs typeface="TT Supermolot Bold"/>
              </a:rPr>
              <a:t>WODY: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1900" y="2292355"/>
            <a:ext cx="4017010" cy="1160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0860" algn="ctr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latin typeface="TT Supermolot Regular"/>
                <a:cs typeface="TT Supermolot Regular"/>
              </a:rPr>
              <a:t>H</a:t>
            </a:r>
            <a:r>
              <a:rPr sz="1800" spc="-37" baseline="-27777" dirty="0">
                <a:latin typeface="TT Supermolot Regular"/>
                <a:cs typeface="TT Supermolot Regular"/>
              </a:rPr>
              <a:t>²</a:t>
            </a:r>
            <a:r>
              <a:rPr sz="1200" spc="-25" dirty="0">
                <a:latin typeface="TT Supermolot Regular"/>
                <a:cs typeface="TT Supermolot Regular"/>
              </a:rPr>
              <a:t>0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38100">
              <a:lnSpc>
                <a:spcPct val="100000"/>
              </a:lnSpc>
              <a:spcBef>
                <a:spcPts val="5"/>
              </a:spcBef>
            </a:pPr>
            <a:r>
              <a:rPr sz="1200" dirty="0">
                <a:latin typeface="TT Supermolot Bold"/>
                <a:cs typeface="TT Supermolot Bold"/>
              </a:rPr>
              <a:t>MASA CZĄSTECZKOWA </a:t>
            </a:r>
            <a:r>
              <a:rPr sz="1200" spc="-10" dirty="0">
                <a:latin typeface="TT Supermolot Bold"/>
                <a:cs typeface="TT Supermolot Bold"/>
              </a:rPr>
              <a:t>WODY:</a:t>
            </a:r>
            <a:endParaRPr sz="1200">
              <a:latin typeface="TT Supermolot Bold"/>
              <a:cs typeface="TT Supermolot Bold"/>
            </a:endParaRPr>
          </a:p>
          <a:p>
            <a:pPr marL="1828800" algn="ctr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TT Supermolot Regular"/>
                <a:cs typeface="TT Supermolot Regular"/>
              </a:rPr>
              <a:t>2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masa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H[u]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=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·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1u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+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16u</a:t>
            </a:r>
            <a:r>
              <a:rPr sz="1200" spc="-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=</a:t>
            </a:r>
            <a:r>
              <a:rPr sz="1200" spc="-10" dirty="0">
                <a:latin typeface="TT Supermolot Regular"/>
                <a:cs typeface="TT Supermolot Regular"/>
              </a:rPr>
              <a:t> </a:t>
            </a:r>
            <a:r>
              <a:rPr sz="1200" spc="-25" dirty="0">
                <a:latin typeface="TT Supermolot Regular"/>
                <a:cs typeface="TT Supermolot Regular"/>
              </a:rPr>
              <a:t>18u</a:t>
            </a:r>
            <a:endParaRPr sz="1200">
              <a:latin typeface="TT Supermolot Regular"/>
              <a:cs typeface="TT Supermolot Regular"/>
            </a:endParaRPr>
          </a:p>
          <a:p>
            <a:pPr>
              <a:lnSpc>
                <a:spcPct val="100000"/>
              </a:lnSpc>
              <a:spcBef>
                <a:spcPts val="80"/>
              </a:spcBef>
            </a:pPr>
            <a:endParaRPr sz="1200">
              <a:latin typeface="TT Supermolot Regular"/>
              <a:cs typeface="TT Supermolot Regular"/>
            </a:endParaRPr>
          </a:p>
          <a:p>
            <a:pPr marL="38100">
              <a:lnSpc>
                <a:spcPct val="100000"/>
              </a:lnSpc>
            </a:pPr>
            <a:r>
              <a:rPr sz="1200" dirty="0">
                <a:latin typeface="TT Supermolot Bold"/>
                <a:cs typeface="TT Supermolot Bold"/>
              </a:rPr>
              <a:t>STOSUNEK MASY WODORU DO MASY </a:t>
            </a:r>
            <a:r>
              <a:rPr sz="1200" spc="-10" dirty="0">
                <a:latin typeface="TT Supermolot Bold"/>
                <a:cs typeface="TT Supermolot Bold"/>
              </a:rPr>
              <a:t>WODY: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7300" y="4197355"/>
            <a:ext cx="8997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TT Supermolot Bold"/>
                <a:cs typeface="TT Supermolot Bold"/>
              </a:rPr>
              <a:t>ODPOWIEDŹ: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9994" y="4414507"/>
            <a:ext cx="4689475" cy="193675"/>
          </a:xfrm>
          <a:prstGeom prst="rect">
            <a:avLst/>
          </a:prstGeom>
          <a:solidFill>
            <a:srgbClr val="3A9BDC"/>
          </a:solidFill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330"/>
              </a:lnSpc>
            </a:pP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Na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wyprodukowanie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1</a:t>
            </a:r>
            <a:r>
              <a:rPr sz="12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kg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wodoru</a:t>
            </a:r>
            <a:r>
              <a:rPr sz="12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potrzebne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jest</a:t>
            </a:r>
            <a:r>
              <a:rPr sz="12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9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kg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dirty="0">
                <a:solidFill>
                  <a:srgbClr val="FFFFFF"/>
                </a:solidFill>
                <a:latin typeface="TT Supermolot Bold"/>
                <a:cs typeface="TT Supermolot Bold"/>
              </a:rPr>
              <a:t>(litrów)</a:t>
            </a:r>
            <a:r>
              <a:rPr sz="1200" spc="-5" dirty="0">
                <a:solidFill>
                  <a:srgbClr val="FFFFFF"/>
                </a:solidFill>
                <a:latin typeface="TT Supermolot Bold"/>
                <a:cs typeface="TT Supermolot Bold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TT Supermolot Bold"/>
                <a:cs typeface="TT Supermolot Bold"/>
              </a:rPr>
              <a:t>wody.</a:t>
            </a:r>
            <a:endParaRPr sz="1200">
              <a:latin typeface="TT Supermolot Bold"/>
              <a:cs typeface="TT Supermolot Bol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09800" y="3707080"/>
            <a:ext cx="2286000" cy="0"/>
          </a:xfrm>
          <a:custGeom>
            <a:avLst/>
            <a:gdLst/>
            <a:ahLst/>
            <a:cxnLst/>
            <a:rect l="l" t="t" r="r" b="b"/>
            <a:pathLst>
              <a:path w="2286000">
                <a:moveTo>
                  <a:pt x="0" y="0"/>
                </a:moveTo>
                <a:lnTo>
                  <a:pt x="228600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33399" y="3707080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40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50688" y="3479140"/>
            <a:ext cx="27285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43175" algn="l"/>
              </a:tabLst>
            </a:pPr>
            <a:r>
              <a:rPr sz="1200" dirty="0">
                <a:latin typeface="TT Supermolot Regular"/>
                <a:cs typeface="TT Supermolot Regular"/>
              </a:rPr>
              <a:t>masa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wodoru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w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cząsteczce</a:t>
            </a:r>
            <a:r>
              <a:rPr sz="1200" spc="-20" dirty="0">
                <a:latin typeface="TT Supermolot Regular"/>
                <a:cs typeface="TT Supermolot Regular"/>
              </a:rPr>
              <a:t> wody</a:t>
            </a:r>
            <a:r>
              <a:rPr sz="1200" dirty="0">
                <a:latin typeface="TT Supermolot Regular"/>
                <a:cs typeface="TT Supermolot Regular"/>
              </a:rPr>
              <a:t>	</a:t>
            </a:r>
            <a:r>
              <a:rPr sz="1200" spc="-25" dirty="0">
                <a:latin typeface="TT Supermolot Regular"/>
                <a:cs typeface="TT Supermolot Regular"/>
              </a:rPr>
              <a:t>2u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19039" y="3707740"/>
            <a:ext cx="15055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masa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cząsteczki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20" dirty="0">
                <a:latin typeface="TT Supermolot Regular"/>
                <a:cs typeface="TT Supermolot Regular"/>
              </a:rPr>
              <a:t>wody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33843" y="3605175"/>
            <a:ext cx="8483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=</a:t>
            </a:r>
            <a:r>
              <a:rPr sz="1200" spc="190" dirty="0">
                <a:latin typeface="TT Supermolot Regular"/>
                <a:cs typeface="TT Supermolot Regular"/>
              </a:rPr>
              <a:t>  </a:t>
            </a:r>
            <a:r>
              <a:rPr sz="1800" baseline="-37037" dirty="0">
                <a:latin typeface="TT Supermolot Regular"/>
                <a:cs typeface="TT Supermolot Regular"/>
              </a:rPr>
              <a:t>18u</a:t>
            </a:r>
            <a:r>
              <a:rPr sz="1800" spc="397" baseline="-37037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= </a:t>
            </a:r>
            <a:r>
              <a:rPr sz="1200" spc="-25" dirty="0">
                <a:latin typeface="TT Supermolot Regular"/>
                <a:cs typeface="TT Supermolot Regular"/>
              </a:rPr>
              <a:t>1:9</a:t>
            </a:r>
            <a:endParaRPr sz="1200">
              <a:latin typeface="TT Supermolot Regular"/>
              <a:cs typeface="TT Supermolot Regular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7300" y="850082"/>
            <a:ext cx="730250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21915" algn="l"/>
                <a:tab pos="3114040" algn="l"/>
                <a:tab pos="3606165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2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–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ODPOWIEDZI</a:t>
            </a:r>
            <a:endParaRPr sz="5000">
              <a:latin typeface="TT Supermolot Light"/>
              <a:cs typeface="TT Supermolot Ligh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2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Scenariusz</a:t>
            </a:r>
            <a:r>
              <a:rPr spc="-20" dirty="0"/>
              <a:t> </a:t>
            </a:r>
            <a:r>
              <a:rPr dirty="0"/>
              <a:t>nr</a:t>
            </a:r>
            <a:r>
              <a:rPr spc="-15" dirty="0"/>
              <a:t> </a:t>
            </a:r>
            <a:r>
              <a:rPr dirty="0"/>
              <a:t>2</a:t>
            </a:r>
            <a:r>
              <a:rPr spc="-15" dirty="0"/>
              <a:t> </a:t>
            </a:r>
            <a:r>
              <a:rPr dirty="0"/>
              <a:t>//</a:t>
            </a:r>
            <a:r>
              <a:rPr spc="-25" dirty="0"/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dirty="0"/>
              <a:t>//</a:t>
            </a:r>
            <a:r>
              <a:rPr spc="-15" dirty="0"/>
              <a:t> </a:t>
            </a:r>
            <a:r>
              <a:rPr dirty="0"/>
              <a:t>Gospodarka</a:t>
            </a:r>
            <a:r>
              <a:rPr spc="-15" dirty="0"/>
              <a:t> </a:t>
            </a:r>
            <a:r>
              <a:rPr spc="-10" dirty="0"/>
              <a:t>wodorowa</a:t>
            </a:r>
            <a:endParaRPr sz="1000">
              <a:latin typeface="TT Supermolot Bold"/>
              <a:cs typeface="TT Supermolot 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1998" y="4438405"/>
            <a:ext cx="10380345" cy="38100"/>
            <a:chOff x="161998" y="4438405"/>
            <a:chExt cx="10380345" cy="38100"/>
          </a:xfrm>
        </p:grpSpPr>
        <p:sp>
          <p:nvSpPr>
            <p:cNvPr id="3" name="object 3"/>
            <p:cNvSpPr/>
            <p:nvPr/>
          </p:nvSpPr>
          <p:spPr>
            <a:xfrm>
              <a:off x="4655529" y="4461155"/>
              <a:ext cx="996315" cy="0"/>
            </a:xfrm>
            <a:custGeom>
              <a:avLst/>
              <a:gdLst/>
              <a:ahLst/>
              <a:cxnLst/>
              <a:rect l="l" t="t" r="r" b="b"/>
              <a:pathLst>
                <a:path w="996314">
                  <a:moveTo>
                    <a:pt x="0" y="0"/>
                  </a:moveTo>
                  <a:lnTo>
                    <a:pt x="995870" y="0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830657" y="4461155"/>
              <a:ext cx="996315" cy="0"/>
            </a:xfrm>
            <a:custGeom>
              <a:avLst/>
              <a:gdLst/>
              <a:ahLst/>
              <a:cxnLst/>
              <a:rect l="l" t="t" r="r" b="b"/>
              <a:pathLst>
                <a:path w="996315">
                  <a:moveTo>
                    <a:pt x="0" y="0"/>
                  </a:moveTo>
                  <a:lnTo>
                    <a:pt x="995870" y="0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985869" y="4461155"/>
              <a:ext cx="996315" cy="0"/>
            </a:xfrm>
            <a:custGeom>
              <a:avLst/>
              <a:gdLst/>
              <a:ahLst/>
              <a:cxnLst/>
              <a:rect l="l" t="t" r="r" b="b"/>
              <a:pathLst>
                <a:path w="996315">
                  <a:moveTo>
                    <a:pt x="0" y="0"/>
                  </a:moveTo>
                  <a:lnTo>
                    <a:pt x="995870" y="0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70399" y="4461155"/>
              <a:ext cx="996315" cy="0"/>
            </a:xfrm>
            <a:custGeom>
              <a:avLst/>
              <a:gdLst/>
              <a:ahLst/>
              <a:cxnLst/>
              <a:rect l="l" t="t" r="r" b="b"/>
              <a:pathLst>
                <a:path w="996314">
                  <a:moveTo>
                    <a:pt x="0" y="0"/>
                  </a:moveTo>
                  <a:lnTo>
                    <a:pt x="995870" y="0"/>
                  </a:lnTo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1998" y="4457455"/>
              <a:ext cx="10380345" cy="0"/>
            </a:xfrm>
            <a:custGeom>
              <a:avLst/>
              <a:gdLst/>
              <a:ahLst/>
              <a:cxnLst/>
              <a:rect l="l" t="t" r="r" b="b"/>
              <a:pathLst>
                <a:path w="10380345">
                  <a:moveTo>
                    <a:pt x="10380002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21818" y="863592"/>
            <a:ext cx="6543675" cy="2409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ts val="1430"/>
              </a:lnSpc>
              <a:spcBef>
                <a:spcPts val="100"/>
              </a:spcBef>
            </a:pPr>
            <a:r>
              <a:rPr sz="1100" dirty="0">
                <a:latin typeface="TT Supermolot Bold"/>
                <a:cs typeface="TT Supermolot Bold"/>
              </a:rPr>
              <a:t>KARTA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PRACY</a:t>
            </a:r>
            <a:r>
              <a:rPr sz="1100" spc="-5" dirty="0">
                <a:latin typeface="TT Supermolot Bold"/>
                <a:cs typeface="TT Supermolot Bold"/>
              </a:rPr>
              <a:t> </a:t>
            </a:r>
            <a:r>
              <a:rPr sz="1100" dirty="0">
                <a:latin typeface="TT Supermolot Bold"/>
                <a:cs typeface="TT Supermolot Bold"/>
              </a:rPr>
              <a:t>// </a:t>
            </a:r>
            <a:r>
              <a:rPr sz="1200" dirty="0">
                <a:latin typeface="TT Supermolot Bold"/>
                <a:cs typeface="TT Supermolot Bold"/>
              </a:rPr>
              <a:t>Produkcja</a:t>
            </a:r>
            <a:r>
              <a:rPr sz="1200" spc="-5" dirty="0">
                <a:latin typeface="TT Supermolot Bold"/>
                <a:cs typeface="TT Supermolot Bold"/>
              </a:rPr>
              <a:t> </a:t>
            </a:r>
            <a:r>
              <a:rPr sz="1200" spc="-10" dirty="0">
                <a:latin typeface="TT Supermolot Bold"/>
                <a:cs typeface="TT Supermolot Bold"/>
              </a:rPr>
              <a:t>wodoru</a:t>
            </a:r>
            <a:endParaRPr sz="1200">
              <a:latin typeface="TT Supermolot Bold"/>
              <a:cs typeface="TT Supermolot Bold"/>
            </a:endParaRPr>
          </a:p>
          <a:p>
            <a:pPr marL="38100">
              <a:lnSpc>
                <a:spcPts val="5990"/>
              </a:lnSpc>
              <a:tabLst>
                <a:tab pos="2647950" algn="l"/>
              </a:tabLst>
            </a:pPr>
            <a:r>
              <a:rPr sz="5000" spc="-10" dirty="0">
                <a:solidFill>
                  <a:srgbClr val="3A9BDC"/>
                </a:solidFill>
                <a:latin typeface="TT Supermolot Light"/>
                <a:cs typeface="TT Supermolot Light"/>
              </a:rPr>
              <a:t>ZADANIE</a:t>
            </a:r>
            <a:r>
              <a:rPr sz="5000" dirty="0">
                <a:solidFill>
                  <a:srgbClr val="3A9BDC"/>
                </a:solidFill>
                <a:latin typeface="TT Supermolot Light"/>
                <a:cs typeface="TT Supermolot Light"/>
              </a:rPr>
              <a:t>	</a:t>
            </a:r>
            <a:r>
              <a:rPr sz="5000" spc="-50" dirty="0">
                <a:solidFill>
                  <a:srgbClr val="3A9BDC"/>
                </a:solidFill>
                <a:latin typeface="TT Supermolot Light"/>
                <a:cs typeface="TT Supermolot Light"/>
              </a:rPr>
              <a:t>3</a:t>
            </a:r>
            <a:endParaRPr sz="5000">
              <a:latin typeface="TT Supermolot Light"/>
              <a:cs typeface="TT Supermolot Light"/>
            </a:endParaRPr>
          </a:p>
          <a:p>
            <a:pPr marL="38100" marR="30480" algn="just">
              <a:lnSpc>
                <a:spcPct val="117200"/>
              </a:lnSpc>
              <a:spcBef>
                <a:spcPts val="100"/>
              </a:spcBef>
            </a:pPr>
            <a:r>
              <a:rPr sz="1600" dirty="0">
                <a:latin typeface="TT Supermolot Regular"/>
                <a:cs typeface="TT Supermolot Regular"/>
              </a:rPr>
              <a:t>Polska</a:t>
            </a:r>
            <a:r>
              <a:rPr sz="1600" spc="-3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produkuje</a:t>
            </a:r>
            <a:r>
              <a:rPr sz="1600" spc="-3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1,3</a:t>
            </a:r>
            <a:r>
              <a:rPr sz="1600" spc="-3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mln</a:t>
            </a:r>
            <a:r>
              <a:rPr sz="1600" spc="-3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ton</a:t>
            </a:r>
            <a:r>
              <a:rPr sz="1600" spc="-3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szarego</a:t>
            </a:r>
            <a:r>
              <a:rPr sz="1600" spc="-3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wodoru</a:t>
            </a:r>
            <a:r>
              <a:rPr sz="1600" spc="-3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rocznie.</a:t>
            </a:r>
            <a:r>
              <a:rPr sz="1600" spc="-3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Ile</a:t>
            </a:r>
            <a:r>
              <a:rPr sz="1600" spc="-3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wody</a:t>
            </a:r>
            <a:r>
              <a:rPr sz="1600" spc="-35" dirty="0">
                <a:latin typeface="TT Supermolot Bold"/>
                <a:cs typeface="TT Supermolot Bold"/>
              </a:rPr>
              <a:t> </a:t>
            </a:r>
            <a:r>
              <a:rPr sz="1600" spc="-10" dirty="0">
                <a:latin typeface="TT Supermolot Bold"/>
                <a:cs typeface="TT Supermolot Bold"/>
              </a:rPr>
              <a:t>potrzeba </a:t>
            </a:r>
            <a:r>
              <a:rPr sz="1600" dirty="0">
                <a:latin typeface="TT Supermolot Bold"/>
                <a:cs typeface="TT Supermolot Bold"/>
              </a:rPr>
              <a:t>do</a:t>
            </a:r>
            <a:r>
              <a:rPr sz="1600" spc="165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zastąpienia</a:t>
            </a:r>
            <a:r>
              <a:rPr sz="1600" spc="165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go</a:t>
            </a:r>
            <a:r>
              <a:rPr sz="1600" spc="17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wodorem</a:t>
            </a:r>
            <a:r>
              <a:rPr sz="1600" spc="165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zielonym?</a:t>
            </a:r>
            <a:r>
              <a:rPr sz="1600" spc="145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Odpowiedź</a:t>
            </a:r>
            <a:r>
              <a:rPr sz="1600" spc="16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podaj</a:t>
            </a:r>
            <a:r>
              <a:rPr sz="1600" spc="16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w</a:t>
            </a:r>
            <a:r>
              <a:rPr sz="1600" spc="16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m</a:t>
            </a:r>
            <a:r>
              <a:rPr sz="1350" baseline="33950" dirty="0">
                <a:latin typeface="TT Supermolot Regular"/>
                <a:cs typeface="TT Supermolot Regular"/>
              </a:rPr>
              <a:t>3</a:t>
            </a:r>
            <a:r>
              <a:rPr sz="1350" spc="480" baseline="3395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–</a:t>
            </a:r>
            <a:r>
              <a:rPr sz="1600" spc="165" dirty="0">
                <a:latin typeface="TT Supermolot Regular"/>
                <a:cs typeface="TT Supermolot Regular"/>
              </a:rPr>
              <a:t> </a:t>
            </a:r>
            <a:r>
              <a:rPr sz="1600" spc="-20" dirty="0">
                <a:latin typeface="TT Supermolot Regular"/>
                <a:cs typeface="TT Supermolot Regular"/>
              </a:rPr>
              <a:t>woda </a:t>
            </a:r>
            <a:r>
              <a:rPr sz="1600" dirty="0">
                <a:latin typeface="TT Supermolot Regular"/>
                <a:cs typeface="TT Supermolot Regular"/>
              </a:rPr>
              <a:t>ma</a:t>
            </a:r>
            <a:r>
              <a:rPr sz="1600" spc="12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gęstość</a:t>
            </a:r>
            <a:r>
              <a:rPr sz="1600" spc="12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1000</a:t>
            </a:r>
            <a:r>
              <a:rPr sz="1600" spc="130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Regular"/>
                <a:cs typeface="TT Supermolot Regular"/>
              </a:rPr>
              <a:t>kg/m</a:t>
            </a:r>
            <a:r>
              <a:rPr sz="1350" baseline="33950" dirty="0">
                <a:latin typeface="TT Supermolot Regular"/>
                <a:cs typeface="TT Supermolot Regular"/>
              </a:rPr>
              <a:t>3</a:t>
            </a:r>
            <a:r>
              <a:rPr sz="1600" dirty="0">
                <a:latin typeface="TT Supermolot Regular"/>
                <a:cs typeface="TT Supermolot Regular"/>
              </a:rPr>
              <a:t>.</a:t>
            </a:r>
            <a:r>
              <a:rPr sz="1600" spc="125" dirty="0">
                <a:latin typeface="TT Supermolot Regular"/>
                <a:cs typeface="TT Supermolot Regular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Jaki</a:t>
            </a:r>
            <a:r>
              <a:rPr sz="1600" spc="13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%</a:t>
            </a:r>
            <a:r>
              <a:rPr sz="1600" spc="135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zużycia</a:t>
            </a:r>
            <a:r>
              <a:rPr sz="1600" spc="13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wody</a:t>
            </a:r>
            <a:r>
              <a:rPr sz="1600" spc="13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musimy</a:t>
            </a:r>
            <a:r>
              <a:rPr sz="1600" spc="13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przeznaczyć</a:t>
            </a:r>
            <a:r>
              <a:rPr sz="1600" spc="135" dirty="0">
                <a:latin typeface="TT Supermolot Bold"/>
                <a:cs typeface="TT Supermolot Bold"/>
              </a:rPr>
              <a:t> </a:t>
            </a:r>
            <a:r>
              <a:rPr sz="1600" spc="-25" dirty="0">
                <a:latin typeface="TT Supermolot Bold"/>
                <a:cs typeface="TT Supermolot Bold"/>
              </a:rPr>
              <a:t>na </a:t>
            </a:r>
            <a:r>
              <a:rPr sz="1600" dirty="0">
                <a:latin typeface="TT Supermolot Bold"/>
                <a:cs typeface="TT Supermolot Bold"/>
              </a:rPr>
              <a:t>potrzeby</a:t>
            </a:r>
            <a:r>
              <a:rPr sz="1600" spc="285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elektrolizy</a:t>
            </a:r>
            <a:r>
              <a:rPr sz="1600" spc="29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wody,</a:t>
            </a:r>
            <a:r>
              <a:rPr sz="1600" spc="285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by</a:t>
            </a:r>
            <a:r>
              <a:rPr sz="1600" spc="29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zaspokoić</a:t>
            </a:r>
            <a:r>
              <a:rPr sz="1600" spc="285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zapotrzebowanie</a:t>
            </a:r>
            <a:r>
              <a:rPr sz="1600" spc="290" dirty="0">
                <a:latin typeface="TT Supermolot Bold"/>
                <a:cs typeface="TT Supermolot Bold"/>
              </a:rPr>
              <a:t> </a:t>
            </a:r>
            <a:r>
              <a:rPr sz="1600" dirty="0">
                <a:latin typeface="TT Supermolot Bold"/>
                <a:cs typeface="TT Supermolot Bold"/>
              </a:rPr>
              <a:t>na</a:t>
            </a:r>
            <a:r>
              <a:rPr sz="1600" spc="285" dirty="0">
                <a:latin typeface="TT Supermolot Bold"/>
                <a:cs typeface="TT Supermolot Bold"/>
              </a:rPr>
              <a:t> </a:t>
            </a:r>
            <a:r>
              <a:rPr sz="1600" spc="-10" dirty="0">
                <a:latin typeface="TT Supermolot Bold"/>
                <a:cs typeface="TT Supermolot Bold"/>
              </a:rPr>
              <a:t>zielony wodór?</a:t>
            </a:r>
            <a:endParaRPr sz="1600">
              <a:latin typeface="TT Supermolot Bold"/>
              <a:cs typeface="TT Supermolot Bold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9998" y="752505"/>
            <a:ext cx="9972040" cy="0"/>
          </a:xfrm>
          <a:custGeom>
            <a:avLst/>
            <a:gdLst/>
            <a:ahLst/>
            <a:cxnLst/>
            <a:rect l="l" t="t" r="r" b="b"/>
            <a:pathLst>
              <a:path w="9972040">
                <a:moveTo>
                  <a:pt x="99720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1998" y="4079473"/>
            <a:ext cx="10380345" cy="0"/>
          </a:xfrm>
          <a:custGeom>
            <a:avLst/>
            <a:gdLst/>
            <a:ahLst/>
            <a:cxnLst/>
            <a:rect l="l" t="t" r="r" b="b"/>
            <a:pathLst>
              <a:path w="10380345">
                <a:moveTo>
                  <a:pt x="10380002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160998" y="4461155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336127" y="4461155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2000" y="4464005"/>
            <a:ext cx="3048000" cy="0"/>
          </a:xfrm>
          <a:custGeom>
            <a:avLst/>
            <a:gdLst/>
            <a:ahLst/>
            <a:cxnLst/>
            <a:rect l="l" t="t" r="r" b="b"/>
            <a:pathLst>
              <a:path w="3048000">
                <a:moveTo>
                  <a:pt x="0" y="0"/>
                </a:moveTo>
                <a:lnTo>
                  <a:pt x="3048000" y="0"/>
                </a:lnTo>
              </a:path>
            </a:pathLst>
          </a:custGeom>
          <a:ln w="254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62000" y="4853754"/>
            <a:ext cx="3108960" cy="0"/>
          </a:xfrm>
          <a:custGeom>
            <a:avLst/>
            <a:gdLst/>
            <a:ahLst/>
            <a:cxnLst/>
            <a:rect l="l" t="t" r="r" b="b"/>
            <a:pathLst>
              <a:path w="3108960">
                <a:moveTo>
                  <a:pt x="0" y="0"/>
                </a:moveTo>
                <a:lnTo>
                  <a:pt x="31084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2000" y="5227592"/>
            <a:ext cx="3108960" cy="0"/>
          </a:xfrm>
          <a:custGeom>
            <a:avLst/>
            <a:gdLst/>
            <a:ahLst/>
            <a:cxnLst/>
            <a:rect l="l" t="t" r="r" b="b"/>
            <a:pathLst>
              <a:path w="3108960">
                <a:moveTo>
                  <a:pt x="0" y="0"/>
                </a:moveTo>
                <a:lnTo>
                  <a:pt x="31084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2000" y="5601430"/>
            <a:ext cx="3108960" cy="0"/>
          </a:xfrm>
          <a:custGeom>
            <a:avLst/>
            <a:gdLst/>
            <a:ahLst/>
            <a:cxnLst/>
            <a:rect l="l" t="t" r="r" b="b"/>
            <a:pathLst>
              <a:path w="3108960">
                <a:moveTo>
                  <a:pt x="0" y="0"/>
                </a:moveTo>
                <a:lnTo>
                  <a:pt x="310840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50398" y="4853754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4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50398" y="5227592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4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750398" y="5601430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4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861830" y="4853754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4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861830" y="5227592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4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61830" y="5601430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4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973259" y="4853754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973259" y="5227592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973259" y="5601430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077664" y="4853754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077664" y="5227592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077664" y="5601430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187121" y="4853754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187121" y="5227592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187121" y="5601430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298551" y="4853754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298551" y="5227592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298551" y="5601430"/>
            <a:ext cx="996315" cy="0"/>
          </a:xfrm>
          <a:custGeom>
            <a:avLst/>
            <a:gdLst/>
            <a:ahLst/>
            <a:cxnLst/>
            <a:rect l="l" t="t" r="r" b="b"/>
            <a:pathLst>
              <a:path w="996315">
                <a:moveTo>
                  <a:pt x="0" y="0"/>
                </a:moveTo>
                <a:lnTo>
                  <a:pt x="995870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0132648" y="3318629"/>
            <a:ext cx="560070" cy="560070"/>
          </a:xfrm>
          <a:custGeom>
            <a:avLst/>
            <a:gdLst/>
            <a:ahLst/>
            <a:cxnLst/>
            <a:rect l="l" t="t" r="r" b="b"/>
            <a:pathLst>
              <a:path w="560070" h="560070">
                <a:moveTo>
                  <a:pt x="279793" y="0"/>
                </a:moveTo>
                <a:lnTo>
                  <a:pt x="0" y="279793"/>
                </a:lnTo>
                <a:lnTo>
                  <a:pt x="279793" y="559574"/>
                </a:lnTo>
                <a:lnTo>
                  <a:pt x="559574" y="279781"/>
                </a:lnTo>
                <a:lnTo>
                  <a:pt x="2797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9900904" y="400055"/>
            <a:ext cx="44386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TT Supermolot Bold"/>
                <a:cs typeface="TT Supermolot Bold"/>
              </a:rPr>
              <a:t>UCZEŃ</a:t>
            </a:r>
            <a:endParaRPr sz="1100">
              <a:latin typeface="TT Supermolot Bold"/>
              <a:cs typeface="TT Supermolot Bold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7300" y="387355"/>
            <a:ext cx="45700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T Supermolot Regular"/>
                <a:cs typeface="TT Supermolot Regular"/>
              </a:rPr>
              <a:t>Scenariusz</a:t>
            </a:r>
            <a:r>
              <a:rPr sz="1200" spc="-20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nr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2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25" dirty="0">
                <a:latin typeface="TT Supermolot Regular"/>
                <a:cs typeface="TT Supermolot Regular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POZIOM</a:t>
            </a:r>
            <a:r>
              <a:rPr sz="1000" spc="-10" dirty="0">
                <a:latin typeface="TT Supermolot Bold"/>
                <a:cs typeface="TT Supermolot Bold"/>
              </a:rPr>
              <a:t> </a:t>
            </a:r>
            <a:r>
              <a:rPr sz="1000" dirty="0">
                <a:latin typeface="TT Supermolot Bold"/>
                <a:cs typeface="TT Supermolot Bold"/>
              </a:rPr>
              <a:t>ZAAWANSOWANY</a:t>
            </a:r>
            <a:r>
              <a:rPr sz="1000" spc="25" dirty="0">
                <a:latin typeface="TT Supermolot Bold"/>
                <a:cs typeface="TT Supermolot Bold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//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dirty="0">
                <a:latin typeface="TT Supermolot Regular"/>
                <a:cs typeface="TT Supermolot Regular"/>
              </a:rPr>
              <a:t>Gospodarka</a:t>
            </a:r>
            <a:r>
              <a:rPr sz="1200" spc="-15" dirty="0">
                <a:latin typeface="TT Supermolot Regular"/>
                <a:cs typeface="TT Supermolot Regular"/>
              </a:rPr>
              <a:t> </a:t>
            </a:r>
            <a:r>
              <a:rPr sz="1200" spc="-10" dirty="0">
                <a:latin typeface="TT Supermolot Regular"/>
                <a:cs typeface="TT Supermolot Regular"/>
              </a:rPr>
              <a:t>wodorowa</a:t>
            </a:r>
            <a:endParaRPr sz="1200">
              <a:latin typeface="TT Supermolot Regular"/>
              <a:cs typeface="TT Supermolot Regular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6E91E8CB-CADA-6422-1C2C-44B9233F2A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98" y="3605531"/>
            <a:ext cx="10380345" cy="32603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6fcf925-a278-484c-85dc-601752828f0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AEB979E6F1DD54B9C6C0E21FD0E00CF" ma:contentTypeVersion="18" ma:contentTypeDescription="Utwórz nowy dokument." ma:contentTypeScope="" ma:versionID="58908b5a555816f9e976524cb7a188f3">
  <xsd:schema xmlns:xsd="http://www.w3.org/2001/XMLSchema" xmlns:xs="http://www.w3.org/2001/XMLSchema" xmlns:p="http://schemas.microsoft.com/office/2006/metadata/properties" xmlns:ns3="86fcf925-a278-484c-85dc-601752828f0b" xmlns:ns4="b0dee6ac-343d-4954-adde-80270305d08a" targetNamespace="http://schemas.microsoft.com/office/2006/metadata/properties" ma:root="true" ma:fieldsID="fb6ee4ca8904af273b5b67c82ab2081f" ns3:_="" ns4:_="">
    <xsd:import namespace="86fcf925-a278-484c-85dc-601752828f0b"/>
    <xsd:import namespace="b0dee6ac-343d-4954-adde-80270305d0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fcf925-a278-484c-85dc-601752828f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dee6ac-343d-4954-adde-80270305d08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1976E9-955F-49F7-BE74-2E2956D657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D386A0-9FC2-45DF-9CDF-D010ED69CF25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6fcf925-a278-484c-85dc-601752828f0b"/>
    <ds:schemaRef ds:uri="b0dee6ac-343d-4954-adde-80270305d08a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FD753DA-5EC0-4654-99FD-A33EE355C0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fcf925-a278-484c-85dc-601752828f0b"/>
    <ds:schemaRef ds:uri="b0dee6ac-343d-4954-adde-80270305d0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2335</Words>
  <Application>Microsoft Office PowerPoint</Application>
  <PresentationFormat>Niestandardowy</PresentationFormat>
  <Paragraphs>308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4" baseType="lpstr">
      <vt:lpstr>TT Supermolot Bold</vt:lpstr>
      <vt:lpstr>TT Supermolot Italic</vt:lpstr>
      <vt:lpstr>TT Supermolot Light</vt:lpstr>
      <vt:lpstr>TT Supermolot Regular</vt:lpstr>
      <vt:lpstr>Office Theme</vt:lpstr>
      <vt:lpstr>Scenariusz zajęć lekcyjnych nr 2</vt:lpstr>
      <vt:lpstr>INFORMACJE DLA NAUCZYCIELA</vt:lpstr>
      <vt:lpstr>Prezentacja programu PowerPoint</vt:lpstr>
      <vt:lpstr>UCZEŃ Zadania dla uczestników zajęć lekcyjnych</vt:lpstr>
      <vt:lpstr>Scenariusz nr 2 // POZIOM ZAAWANSOWANY // Gospodarka wodorowa</vt:lpstr>
      <vt:lpstr>Scenariusz nr 2 // POZIOM ZAAWANSOWANY // Gospodarka wodorowa</vt:lpstr>
      <vt:lpstr>Prezentacja programu PowerPoint</vt:lpstr>
      <vt:lpstr>Scenariusz nr 2 // POZIOM ZAAWANSOWANY // Gospodarka wodorowa</vt:lpstr>
      <vt:lpstr>Prezentacja programu PowerPoint</vt:lpstr>
      <vt:lpstr>Scenariusz nr 2 // POZIOM ZAAWANSOWANY // Gospodarka wodorowa</vt:lpstr>
      <vt:lpstr>Prezentacja programu PowerPoint</vt:lpstr>
      <vt:lpstr>Scenariusz nr 2 // POZIOM ZAAWANSOWANY // Gospodarka wodorowa</vt:lpstr>
      <vt:lpstr>NAUCZYCIEL Materiały z informacjami dla nauczyciela o wodorze. Slajdy można zaprezentować uczniom w trakcie zajęć.</vt:lpstr>
      <vt:lpstr>Scenariusz nr 2 // POZIOM ZAAWANSOWANY // Gospodarka wodorowa</vt:lpstr>
      <vt:lpstr>Scenariusz nr 2 // POZIOM ZAAWANSOWANY // Gospodarka wodorowa</vt:lpstr>
      <vt:lpstr>Scenariusz nr 2 // POZIOM ZAAWANSOWANY // Gospodarka wodorowa</vt:lpstr>
      <vt:lpstr>Scenariusz nr 2 // POZIOM ZAAWANSOWANY // Gospodarka wodorowa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Scenariusz zajęć lekcyjnych nr 2</dc:title>
  <dc:creator>Małgorzata Ozimska | Łukasiewicz – ITECH</dc:creator>
  <cp:lastModifiedBy>Małgorzata Ozimska | Łukasiewicz – ITECH</cp:lastModifiedBy>
  <cp:revision>2</cp:revision>
  <dcterms:created xsi:type="dcterms:W3CDTF">2024-08-12T10:37:19Z</dcterms:created>
  <dcterms:modified xsi:type="dcterms:W3CDTF">2024-09-24T12:16:08Z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2024-08-05T00:00:00Z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2024-08-12T00:00:00Z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0x0101005AEB979E6F1DD54B9C6C0E21FD0E00CF</vt:lpwstr>
  </property>
</Properties>
</file>